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81" r:id="rId2"/>
    <p:sldId id="338" r:id="rId3"/>
    <p:sldId id="339" r:id="rId4"/>
    <p:sldId id="340" r:id="rId5"/>
    <p:sldId id="380" r:id="rId6"/>
    <p:sldId id="369" r:id="rId7"/>
    <p:sldId id="357" r:id="rId8"/>
    <p:sldId id="358" r:id="rId9"/>
    <p:sldId id="350" r:id="rId10"/>
    <p:sldId id="351" r:id="rId11"/>
    <p:sldId id="363" r:id="rId12"/>
    <p:sldId id="364" r:id="rId13"/>
    <p:sldId id="377" r:id="rId14"/>
    <p:sldId id="368" r:id="rId15"/>
    <p:sldId id="371" r:id="rId16"/>
    <p:sldId id="370" r:id="rId17"/>
    <p:sldId id="373" r:id="rId18"/>
    <p:sldId id="375" r:id="rId19"/>
    <p:sldId id="378" r:id="rId20"/>
    <p:sldId id="376" r:id="rId21"/>
    <p:sldId id="372" r:id="rId22"/>
    <p:sldId id="379" r:id="rId23"/>
    <p:sldId id="384" r:id="rId24"/>
    <p:sldId id="383" r:id="rId25"/>
    <p:sldId id="385" r:id="rId26"/>
    <p:sldId id="386" r:id="rId27"/>
    <p:sldId id="387" r:id="rId28"/>
    <p:sldId id="353" r:id="rId29"/>
    <p:sldId id="346" r:id="rId30"/>
    <p:sldId id="349" r:id="rId31"/>
    <p:sldId id="381" r:id="rId32"/>
  </p:sldIdLst>
  <p:sldSz cx="12192000" cy="6858000"/>
  <p:notesSz cx="6858000" cy="9144000"/>
  <p:embeddedFontLst>
    <p:embeddedFont>
      <p:font typeface="Malgun Gothic" panose="020B0503020000020004" pitchFamily="50" charset="-127"/>
      <p:regular r:id="rId34"/>
      <p:bold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Arial Black" panose="020B0A04020102020204" pitchFamily="34" charset="0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Lato Black" panose="020B0604020202020204" charset="0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ji+ersv8PcazWWcze3mvvXb8hE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48B"/>
    <a:srgbClr val="FFC021"/>
    <a:srgbClr val="FFBD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A5E9372-258E-4909-98E1-6046A5434DE0}">
  <a:tblStyle styleId="{8A5E9372-258E-4909-98E1-6046A5434DE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A5AF8BC-F756-4954-B74A-0120414217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94" autoAdjust="0"/>
    <p:restoredTop sz="87412" autoAdjust="0"/>
  </p:normalViewPr>
  <p:slideViewPr>
    <p:cSldViewPr snapToGrid="0">
      <p:cViewPr>
        <p:scale>
          <a:sx n="88" d="100"/>
          <a:sy n="88" d="100"/>
        </p:scale>
        <p:origin x="-1968" y="-708"/>
      </p:cViewPr>
      <p:guideLst>
        <p:guide orient="horz" pos="2160"/>
        <p:guide orient="horz" pos="2273"/>
        <p:guide orient="horz" pos="2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8999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460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62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082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62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2">
            <a:extLst>
              <a:ext uri="{FF2B5EF4-FFF2-40B4-BE49-F238E27FC236}">
                <a16:creationId xmlns:a16="http://schemas.microsoft.com/office/drawing/2014/main" xmlns="" id="{13F1B7E7-4F0F-45D1-B714-FA52F0C8584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964536" y="1086084"/>
            <a:ext cx="1853645" cy="56686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4200">
                <a:latin typeface="Lato" panose="020F0502020204030203" pitchFamily="34" charset="0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1" name="텍스트 개체 틀 24">
            <a:extLst>
              <a:ext uri="{FF2B5EF4-FFF2-40B4-BE49-F238E27FC236}">
                <a16:creationId xmlns:a16="http://schemas.microsoft.com/office/drawing/2014/main" xmlns="" id="{103F8B7A-76C9-473E-BDA5-88871271DE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9008" y="2598925"/>
            <a:ext cx="4374106" cy="293743"/>
          </a:xfr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None/>
              <a:defRPr sz="1200" spc="-70" baseline="0">
                <a:solidFill>
                  <a:srgbClr val="333333"/>
                </a:solidFill>
                <a:latin typeface="Arial Black" panose="020B0A04020102020204" pitchFamily="34" charset="0"/>
                <a:ea typeface="SpoqaHanSansJP-Light" panose="020B0300000000000000" pitchFamily="50" charset="-127"/>
              </a:defRPr>
            </a:lvl1pPr>
          </a:lstStyle>
          <a:p>
            <a:pPr lvl="0"/>
            <a:r>
              <a:rPr lang="ko-KR" altLang="en-US" dirty="0"/>
              <a:t>간략한 설명을 적어주세요</a:t>
            </a:r>
            <a:endParaRPr lang="en-US" altLang="ko-KR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4493F03B-52DE-4CC9-8657-04DDCFF7EE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99708" y="2163936"/>
            <a:ext cx="728229" cy="56686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FFBC11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xmlns="" id="{9CB7B446-45E3-48A1-96F6-3C34AE00D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3079" y="2175665"/>
            <a:ext cx="4374105" cy="41013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000000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xmlns="" id="{ABCDC3DD-F9B8-43DA-BCDB-D100F6D7E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1938" y="3718481"/>
            <a:ext cx="4374106" cy="293743"/>
          </a:xfr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None/>
              <a:defRPr sz="1200" spc="-70" baseline="0">
                <a:solidFill>
                  <a:srgbClr val="333333"/>
                </a:solidFill>
                <a:latin typeface="Arial Black" panose="020B0A04020102020204" pitchFamily="34" charset="0"/>
                <a:ea typeface="SpoqaHanSansJP-Light" panose="020B0300000000000000" pitchFamily="50" charset="-127"/>
              </a:defRPr>
            </a:lvl1pPr>
          </a:lstStyle>
          <a:p>
            <a:pPr lvl="0"/>
            <a:r>
              <a:rPr lang="ko-KR" altLang="en-US" dirty="0"/>
              <a:t>간략한 설명을 적어주세요</a:t>
            </a:r>
            <a:endParaRPr lang="en-US" altLang="ko-KR" dirty="0"/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xmlns="" id="{A83E8A88-CB41-471C-98F1-D0E26411F4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02638" y="3283492"/>
            <a:ext cx="728229" cy="56686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FFBC11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xmlns="" id="{61210870-DFD1-4507-835F-D3551CF0EE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76009" y="3295221"/>
            <a:ext cx="4374105" cy="41013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000000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3" name="텍스트 개체 틀 24">
            <a:extLst>
              <a:ext uri="{FF2B5EF4-FFF2-40B4-BE49-F238E27FC236}">
                <a16:creationId xmlns:a16="http://schemas.microsoft.com/office/drawing/2014/main" xmlns="" id="{2E2C37D0-807B-4B8E-8781-BD3EB50AE5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03666" y="4846827"/>
            <a:ext cx="4374106" cy="293743"/>
          </a:xfr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None/>
              <a:defRPr sz="1200" spc="-70" baseline="0">
                <a:solidFill>
                  <a:srgbClr val="333333"/>
                </a:solidFill>
                <a:latin typeface="Arial Black" panose="020B0A04020102020204" pitchFamily="34" charset="0"/>
                <a:ea typeface="SpoqaHanSansJP-Light" panose="020B0300000000000000" pitchFamily="50" charset="-127"/>
              </a:defRPr>
            </a:lvl1pPr>
          </a:lstStyle>
          <a:p>
            <a:pPr lvl="0"/>
            <a:r>
              <a:rPr lang="ko-KR" altLang="en-US" dirty="0"/>
              <a:t>간략한 설명을 적어주세요</a:t>
            </a:r>
            <a:endParaRPr lang="en-US" altLang="ko-KR" dirty="0"/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xmlns="" id="{F54E1ADF-6BEE-40D2-A504-6E3473D981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12712" y="4410976"/>
            <a:ext cx="728229" cy="56686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FFBC11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xmlns="" id="{C69E5AE6-DEDC-4D9A-BC3A-C921BF099B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86083" y="4422705"/>
            <a:ext cx="4374105" cy="41013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000000"/>
                </a:solidFill>
                <a:latin typeface="Lato Black" panose="020F0A02020204030203" pitchFamily="34" charset="0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5A395907-EB43-442A-80DE-CF58BA3C0AAC}"/>
              </a:ext>
            </a:extLst>
          </p:cNvPr>
          <p:cNvSpPr/>
          <p:nvPr userDrawn="1"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rgbClr val="FF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976D254-BEBC-4D91-A229-5A9BD043B408}"/>
              </a:ext>
            </a:extLst>
          </p:cNvPr>
          <p:cNvSpPr/>
          <p:nvPr userDrawn="1"/>
        </p:nvSpPr>
        <p:spPr>
          <a:xfrm>
            <a:off x="0" y="6609621"/>
            <a:ext cx="12192000" cy="252000"/>
          </a:xfrm>
          <a:prstGeom prst="rect">
            <a:avLst/>
          </a:prstGeom>
          <a:solidFill>
            <a:srgbClr val="FF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76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세로 텍스트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7CB6348-5209-4E0F-882E-CAD9D4E9A213}"/>
              </a:ext>
            </a:extLst>
          </p:cNvPr>
          <p:cNvSpPr/>
          <p:nvPr userDrawn="1"/>
        </p:nvSpPr>
        <p:spPr>
          <a:xfrm>
            <a:off x="0" y="1882487"/>
            <a:ext cx="12192000" cy="3093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766E0B06-93CB-452E-B720-69CB1268DA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7382" y="2888676"/>
            <a:ext cx="5597236" cy="639618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선지원 </a:t>
            </a:r>
            <a:r>
              <a:rPr lang="ko-KR" altLang="en-US" dirty="0" err="1"/>
              <a:t>후고민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E92EA9A-DA93-4158-A700-5D4F190A20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2227259"/>
            <a:ext cx="438150" cy="361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E812508-2280-4C87-9747-3C807CC76E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4314097"/>
            <a:ext cx="438150" cy="361950"/>
          </a:xfrm>
          <a:prstGeom prst="rect">
            <a:avLst/>
          </a:prstGeom>
        </p:spPr>
      </p:pic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xmlns="" id="{AF0F98E9-18C2-42EE-A0AF-5A5E745371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7238" y="3571239"/>
            <a:ext cx="5597525" cy="585788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rgbClr val="333333"/>
                </a:solidFill>
                <a:latin typeface="Arial Black" panose="020B0A04020102020204" pitchFamily="34" charset="0"/>
                <a:ea typeface="맑은 고딕" panose="020B0503020000020004" pitchFamily="50" charset="-127"/>
              </a:defRPr>
            </a:lvl1pPr>
            <a:lvl2pPr algn="ctr">
              <a:defRPr sz="1800">
                <a:solidFill>
                  <a:srgbClr val="333333"/>
                </a:solidFill>
                <a:latin typeface="돋움체" panose="020B0300000000000000" pitchFamily="50" charset="-127"/>
                <a:ea typeface="돋움체" panose="020B0300000000000000" pitchFamily="50" charset="-127"/>
              </a:defRPr>
            </a:lvl2pPr>
            <a:lvl3pPr algn="ctr">
              <a:defRPr sz="1800">
                <a:solidFill>
                  <a:srgbClr val="333333"/>
                </a:solidFill>
                <a:latin typeface="돋움체" panose="020B0300000000000000" pitchFamily="50" charset="-127"/>
                <a:ea typeface="돋움체" panose="020B0300000000000000" pitchFamily="50" charset="-127"/>
              </a:defRPr>
            </a:lvl3pPr>
            <a:lvl4pPr algn="ctr">
              <a:defRPr sz="1800">
                <a:solidFill>
                  <a:srgbClr val="333333"/>
                </a:solidFill>
                <a:latin typeface="돋움체" panose="020B0300000000000000" pitchFamily="50" charset="-127"/>
                <a:ea typeface="돋움체" panose="020B0300000000000000" pitchFamily="50" charset="-127"/>
              </a:defRPr>
            </a:lvl4pPr>
            <a:lvl5pPr algn="ctr">
              <a:defRPr sz="1800">
                <a:solidFill>
                  <a:srgbClr val="333333"/>
                </a:solidFill>
                <a:latin typeface="돋움체" panose="020B0300000000000000" pitchFamily="50" charset="-127"/>
                <a:ea typeface="돋움체" panose="020B0300000000000000" pitchFamily="50" charset="-127"/>
              </a:defRPr>
            </a:lvl5pPr>
          </a:lstStyle>
          <a:p>
            <a:pPr lvl="0"/>
            <a:r>
              <a:rPr lang="ko-KR" altLang="en-US" dirty="0"/>
              <a:t>추가 설명을 넣어주세요</a:t>
            </a:r>
          </a:p>
        </p:txBody>
      </p:sp>
    </p:spTree>
    <p:extLst>
      <p:ext uri="{BB962C8B-B14F-4D97-AF65-F5344CB8AC3E}">
        <p14:creationId xmlns:p14="http://schemas.microsoft.com/office/powerpoint/2010/main" val="257977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er-learning-conv-a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7828D115-61A7-47AD-967D-D66C2D591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+mj-lt"/>
              </a:rPr>
              <a:t>Persona </a:t>
            </a:r>
            <a:r>
              <a:rPr lang="en-US" altLang="ko-KR" dirty="0" err="1" smtClean="0">
                <a:solidFill>
                  <a:schemeClr val="tx1"/>
                </a:solidFill>
                <a:latin typeface="+mj-lt"/>
              </a:rPr>
              <a:t>ChatBot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53F711C-93BA-48D4-88AB-A5325AEC76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+mj-lt"/>
              </a:rPr>
              <a:t>Dream. </a:t>
            </a:r>
            <a:r>
              <a:rPr lang="en-US" altLang="ko-KR" dirty="0" err="1" smtClean="0">
                <a:latin typeface="+mj-lt"/>
              </a:rPr>
              <a:t>Solfia</a:t>
            </a:r>
            <a:endParaRPr lang="ko-KR" altLang="en-US" dirty="0">
              <a:latin typeface="+mj-lt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C80E0361-E64E-4445-B75E-0B4FCA87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0299929" y="119466"/>
            <a:ext cx="1448774" cy="56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I 혁신학교 AIFFEL">
            <a:extLst>
              <a:ext uri="{FF2B5EF4-FFF2-40B4-BE49-F238E27FC236}">
                <a16:creationId xmlns:a16="http://schemas.microsoft.com/office/drawing/2014/main" xmlns="" id="{077FE409-592D-47A4-930F-097365A4D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7" y="379846"/>
            <a:ext cx="1481475" cy="30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;p1">
            <a:extLst>
              <a:ext uri="{FF2B5EF4-FFF2-40B4-BE49-F238E27FC236}">
                <a16:creationId xmlns:a16="http://schemas.microsoft.com/office/drawing/2014/main" xmlns="" id="{8F4AEA5C-71BA-4081-B779-89B8D480769B}"/>
              </a:ext>
            </a:extLst>
          </p:cNvPr>
          <p:cNvSpPr txBox="1"/>
          <p:nvPr/>
        </p:nvSpPr>
        <p:spPr>
          <a:xfrm>
            <a:off x="8406064" y="5520651"/>
            <a:ext cx="31470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lvl="0" algn="ctr"/>
            <a:r>
              <a:rPr lang="en-US" altLang="ko-KR" sz="2400" dirty="0" err="1" smtClean="0"/>
              <a:t>Itssubility</a:t>
            </a:r>
            <a:endParaRPr sz="1200" b="1" i="0" u="none" strike="noStrike" cap="none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Calibri"/>
                <a:sym typeface="Calibri"/>
              </a:rPr>
              <a:t>황규빈</a:t>
            </a:r>
            <a:r>
              <a:rPr lang="en-US" altLang="ko-KR" sz="2200" b="1" i="0" u="none" strike="noStrike" cap="none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en-US" sz="2200" b="1" i="0" u="none" strike="noStrike" cap="none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Calibri"/>
                <a:sym typeface="Calibri"/>
              </a:rPr>
              <a:t>손정민</a:t>
            </a:r>
            <a:r>
              <a:rPr lang="en-US" altLang="ko-KR" sz="2200" b="1" i="0" u="none" strike="noStrike" cap="none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Calibri"/>
                <a:sym typeface="Calibri"/>
              </a:rPr>
              <a:t>, </a:t>
            </a:r>
            <a:r>
              <a:rPr lang="ko-KR" altLang="en-US" sz="2200" b="1" dirty="0" smtClean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  <a:cs typeface="Calibri"/>
                <a:sym typeface="Calibri"/>
              </a:rPr>
              <a:t>윤상현</a:t>
            </a:r>
            <a:endParaRPr sz="2200" b="1" i="0" u="none" strike="noStrike" cap="none" dirty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96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>
                <a:solidFill>
                  <a:srgbClr val="FFBD11"/>
                </a:solidFill>
                <a:latin typeface="+mj-lt"/>
              </a:rPr>
              <a:t>3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647079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Data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74" name="Picture 2" descr="C:\Users\yunsh\Desktop\AiffelThon 발표\img\senti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" y="1602314"/>
            <a:ext cx="10877551" cy="190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yunsh\Desktop\AiffelThon 발표\img\communic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7" y="3901484"/>
            <a:ext cx="2110935" cy="21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33392" y="3787973"/>
            <a:ext cx="268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Ai </a:t>
            </a:r>
            <a:r>
              <a:rPr lang="ko-KR" altLang="en-US" dirty="0" smtClean="0"/>
              <a:t>허브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감성대화 말뭉치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33392" y="4237596"/>
            <a:ext cx="986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olumns : </a:t>
            </a:r>
            <a:r>
              <a:rPr lang="ko-KR" altLang="en-US" dirty="0" smtClean="0"/>
              <a:t>연령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상황키워드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신체 질환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감정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대분류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감정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소분류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사람문장</a:t>
            </a:r>
            <a:r>
              <a:rPr lang="en-US" altLang="ko-KR" b="1" dirty="0" smtClean="0"/>
              <a:t>1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시스템문장</a:t>
            </a:r>
            <a:r>
              <a:rPr lang="en-US" altLang="ko-KR" b="1" dirty="0" smtClean="0"/>
              <a:t>1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사람문장</a:t>
            </a:r>
            <a:r>
              <a:rPr lang="en-US" altLang="ko-KR" b="1" dirty="0" smtClean="0"/>
              <a:t>2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시스템문장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33392" y="5521982"/>
            <a:ext cx="6024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Columns : </a:t>
            </a:r>
            <a:r>
              <a:rPr lang="ko-KR" altLang="en-US" dirty="0" smtClean="0"/>
              <a:t>감정</a:t>
            </a:r>
            <a:r>
              <a:rPr lang="en-US" altLang="ko-KR" dirty="0" smtClean="0"/>
              <a:t>_</a:t>
            </a:r>
            <a:r>
              <a:rPr lang="ko-KR" altLang="en-US" dirty="0" smtClean="0"/>
              <a:t>소분류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사람문장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시스템문장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사람문장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시스템문장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016680" y="4735292"/>
            <a:ext cx="574478" cy="65573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62943" y="1796143"/>
            <a:ext cx="8688501" cy="171330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2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>
                <a:solidFill>
                  <a:srgbClr val="FFBD11"/>
                </a:solidFill>
                <a:latin typeface="+mj-lt"/>
              </a:rPr>
              <a:t>3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647079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Data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98" name="Picture 2" descr="C:\Users\yunsh\Desktop\AiffelThon 발표\img\sm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" y="971551"/>
            <a:ext cx="12087171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yunsh\Desktop\AiffelThon 발표\img\np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37" y="5572125"/>
            <a:ext cx="1044716" cy="104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07936" y="5572584"/>
            <a:ext cx="4075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/>
              <a:t>: </a:t>
            </a:r>
            <a:r>
              <a:rPr lang="en-US" altLang="ko-KR" dirty="0" err="1" smtClean="0"/>
              <a:t>smilegate-ai</a:t>
            </a:r>
            <a:r>
              <a:rPr lang="en-US" altLang="ko-KR" dirty="0" smtClean="0"/>
              <a:t>  </a:t>
            </a:r>
            <a:r>
              <a:rPr lang="en-US" altLang="ko-KR" dirty="0"/>
              <a:t>/ </a:t>
            </a:r>
            <a:r>
              <a:rPr lang="en-US" altLang="ko-KR" dirty="0" err="1"/>
              <a:t>korean_smile_style_dataset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07936" y="6018283"/>
            <a:ext cx="6529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Columns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formal, informal, android, </a:t>
            </a:r>
            <a:r>
              <a:rPr lang="en-US" altLang="ko-KR" dirty="0" err="1" smtClean="0"/>
              <a:t>azae</a:t>
            </a:r>
            <a:r>
              <a:rPr lang="en-US" altLang="ko-KR" dirty="0" smtClean="0"/>
              <a:t>, chat, </a:t>
            </a:r>
            <a:r>
              <a:rPr lang="en-US" altLang="ko-KR" dirty="0" err="1" smtClean="0"/>
              <a:t>choding</a:t>
            </a:r>
            <a:r>
              <a:rPr lang="en-US" altLang="ko-KR" dirty="0" smtClean="0"/>
              <a:t>, emoticon, </a:t>
            </a:r>
            <a:r>
              <a:rPr lang="en-US" altLang="ko-KR" dirty="0" err="1" smtClean="0"/>
              <a:t>enfp</a:t>
            </a:r>
            <a:r>
              <a:rPr lang="en-US" altLang="ko-KR" dirty="0" smtClean="0"/>
              <a:t>, gentle,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halbae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halmae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joongding</a:t>
            </a:r>
            <a:r>
              <a:rPr lang="en-US" altLang="ko-KR" dirty="0" smtClean="0"/>
              <a:t>, king, </a:t>
            </a:r>
            <a:r>
              <a:rPr lang="en-US" altLang="ko-KR" dirty="0" err="1" smtClean="0"/>
              <a:t>naruto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seonbi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sosim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traslator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5491" y="5582568"/>
            <a:ext cx="5846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같은 주제의 대화를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을 기준으로 다른 말투로 대화하는 </a:t>
            </a:r>
            <a:r>
              <a:rPr lang="en-US" altLang="ko-KR" dirty="0" err="1" smtClean="0"/>
              <a:t>DataSet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6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>
                <a:solidFill>
                  <a:srgbClr val="FFBD11"/>
                </a:solidFill>
                <a:latin typeface="+mj-lt"/>
              </a:rPr>
              <a:t>3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647079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Data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122" name="Picture 2" descr="C:\Users\yunsh\Desktop\AiffelThon 발표\img\sentimen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1" y="1285875"/>
            <a:ext cx="7558566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덧셈 기호 1"/>
          <p:cNvSpPr/>
          <p:nvPr/>
        </p:nvSpPr>
        <p:spPr>
          <a:xfrm>
            <a:off x="8334375" y="1693069"/>
            <a:ext cx="1181100" cy="11811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 descr="C:\Users\yunsh\Desktop\AiffelThon 발표\img\np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037" y="1338263"/>
            <a:ext cx="1814512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22" y="3635465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246" y="3635465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61" y="3635465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22" y="4630592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246" y="4630592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61" y="4630592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22" y="5594863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246" y="5594863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61" y="5594863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3982" y="412929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MBTI : T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1542022" y="4129298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MBTI : F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2641896" y="412929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뚱이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28295" y="509351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욕쟁이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1630203" y="5093518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중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병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2430693" y="509351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히키코모리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28297" y="603031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다정함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1669912" y="603031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오덕</a:t>
            </a:r>
            <a:endParaRPr lang="ko-KR" alt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2570264" y="603031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어르신</a:t>
            </a:r>
            <a:endParaRPr lang="ko-KR" altLang="en-US" sz="1100" dirty="0"/>
          </a:p>
        </p:txBody>
      </p:sp>
      <p:pic>
        <p:nvPicPr>
          <p:cNvPr id="28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49" y="3789353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547483" y="428318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다정함</a:t>
            </a:r>
            <a:endParaRPr lang="ko-KR" altLang="en-US" sz="1100" dirty="0"/>
          </a:p>
        </p:txBody>
      </p:sp>
      <p:pic>
        <p:nvPicPr>
          <p:cNvPr id="30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49" y="5417804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619600" y="585325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오덕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5567420" y="3789353"/>
            <a:ext cx="4322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느긋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만족스러운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신뢰하는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편안한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감사하는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67420" y="5308383"/>
            <a:ext cx="291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신이 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외로운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한심한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툴툴대는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567420" y="420027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Formal</a:t>
            </a:r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579281" y="5704102"/>
            <a:ext cx="2004075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King, Naruto, </a:t>
            </a:r>
            <a:r>
              <a:rPr lang="en-US" altLang="ko-KR" b="1" dirty="0" err="1" smtClean="0"/>
              <a:t>Seonbi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838575" y="3635465"/>
            <a:ext cx="0" cy="2656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>
                <a:solidFill>
                  <a:srgbClr val="FFBD11"/>
                </a:solidFill>
                <a:latin typeface="+mj-lt"/>
              </a:rPr>
              <a:t>3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647079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Data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338" name="Picture 2" descr="C:\Users\yunsh\Desktop\AiffelThon 발표\img\dataS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761998"/>
            <a:ext cx="6803606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81531" y="990600"/>
            <a:ext cx="279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Personality – </a:t>
            </a:r>
            <a:r>
              <a:rPr lang="en-US" altLang="ko-KR" dirty="0" err="1" smtClean="0"/>
              <a:t>Chatbot</a:t>
            </a:r>
            <a:r>
              <a:rPr lang="ko-KR" altLang="en-US" dirty="0" smtClean="0"/>
              <a:t>의 </a:t>
            </a:r>
            <a:r>
              <a:rPr lang="en-US" altLang="ko-KR" dirty="0"/>
              <a:t>Persona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81531" y="1379636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Candidates – </a:t>
            </a:r>
            <a:r>
              <a:rPr lang="ko-KR" altLang="en-US" dirty="0" smtClean="0"/>
              <a:t>답변 후보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81531" y="1782661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History – </a:t>
            </a:r>
            <a:r>
              <a:rPr lang="ko-KR" altLang="en-US" dirty="0" smtClean="0"/>
              <a:t>대화 기록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73074" y="2955726"/>
            <a:ext cx="1501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History</a:t>
            </a:r>
            <a:r>
              <a:rPr lang="ko-KR" altLang="en-US" dirty="0" smtClean="0"/>
              <a:t>에서 질문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625921" y="3724275"/>
            <a:ext cx="236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Candidates[-1]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 답변</a:t>
            </a:r>
          </a:p>
          <a:p>
            <a:endParaRPr lang="ko-KR" altLang="en-US" dirty="0"/>
          </a:p>
        </p:txBody>
      </p:sp>
      <p:sp>
        <p:nvSpPr>
          <p:cNvPr id="15" name="오른쪽으로 구부러진 화살표 14"/>
          <p:cNvSpPr/>
          <p:nvPr/>
        </p:nvSpPr>
        <p:spPr>
          <a:xfrm>
            <a:off x="8016321" y="3109613"/>
            <a:ext cx="609600" cy="876271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으로 구부러진 화살표 20"/>
          <p:cNvSpPr/>
          <p:nvPr/>
        </p:nvSpPr>
        <p:spPr>
          <a:xfrm rot="10800000">
            <a:off x="10991296" y="3109611"/>
            <a:ext cx="503807" cy="876271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nsh\Desktop\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93532" y="1866899"/>
            <a:ext cx="5659967" cy="320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ko-KR" sz="6600" dirty="0" smtClean="0">
                <a:solidFill>
                  <a:schemeClr val="tx1"/>
                </a:solidFill>
              </a:rPr>
              <a:t>&amp; 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68138" y="6557964"/>
            <a:ext cx="423862" cy="303224"/>
          </a:xfrm>
          <a:prstGeom prst="rect">
            <a:avLst/>
          </a:prstGeom>
          <a:solidFill>
            <a:srgbClr val="FFC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4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10" y="126483"/>
            <a:ext cx="2727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tx1"/>
                </a:solidFill>
                <a:cs typeface="Calibri"/>
                <a:sym typeface="Calibri"/>
              </a:rPr>
              <a:t>Model &amp; Service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45;p4"/>
          <p:cNvSpPr txBox="1"/>
          <p:nvPr/>
        </p:nvSpPr>
        <p:spPr>
          <a:xfrm>
            <a:off x="107810" y="1237116"/>
            <a:ext cx="231154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altLang="ko-KR" sz="2800" dirty="0" err="1" smtClean="0">
                <a:solidFill>
                  <a:schemeClr val="tx1"/>
                </a:solidFill>
              </a:rPr>
              <a:t>DoubleHead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9" name="Google Shape;45;p4"/>
          <p:cNvSpPr txBox="1"/>
          <p:nvPr/>
        </p:nvSpPr>
        <p:spPr>
          <a:xfrm>
            <a:off x="2898634" y="1237116"/>
            <a:ext cx="590246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800" dirty="0" smtClean="0">
                <a:solidFill>
                  <a:schemeClr val="tx1"/>
                </a:solidFill>
              </a:rPr>
              <a:t>Classification loss (</a:t>
            </a:r>
            <a:r>
              <a:rPr lang="en-US" altLang="ko-KR" sz="2800" dirty="0" err="1" smtClean="0"/>
              <a:t>mc_loss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0" name="Google Shape;45;p4"/>
          <p:cNvSpPr txBox="1"/>
          <p:nvPr/>
        </p:nvSpPr>
        <p:spPr>
          <a:xfrm>
            <a:off x="2851009" y="3804769"/>
            <a:ext cx="59500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800" dirty="0" smtClean="0">
                <a:solidFill>
                  <a:schemeClr val="tx1"/>
                </a:solidFill>
              </a:rPr>
              <a:t>Language modeling loss (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lm_loss</a:t>
            </a:r>
            <a:r>
              <a:rPr lang="en-US" altLang="ko-KR" sz="2800" dirty="0" smtClean="0">
                <a:solidFill>
                  <a:schemeClr val="tx1"/>
                </a:solidFill>
              </a:rPr>
              <a:t>)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5215" y="1838325"/>
            <a:ext cx="7629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The classifier is a linear layer taking as input the last hidden state of the self-attention model and computing a </a:t>
            </a:r>
            <a:r>
              <a:rPr lang="en-US" altLang="ko-KR" i="1" dirty="0" smtClean="0"/>
              <a:t>score</a:t>
            </a:r>
          </a:p>
          <a:p>
            <a:endParaRPr lang="en-US" altLang="ko-KR" i="1" dirty="0" smtClean="0"/>
          </a:p>
          <a:p>
            <a:r>
              <a:rPr lang="en-US" altLang="ko-KR" i="1" dirty="0"/>
              <a:t>For classification a special token [CLS] is added </a:t>
            </a:r>
          </a:p>
          <a:p>
            <a:endParaRPr lang="en-US" altLang="ko-KR" i="1" dirty="0"/>
          </a:p>
          <a:p>
            <a:r>
              <a:rPr lang="en-US" altLang="ko-KR" i="1" dirty="0"/>
              <a:t>The computed scores are passed through a </a:t>
            </a:r>
            <a:r>
              <a:rPr lang="en-US" altLang="ko-KR" i="1" dirty="0" err="1"/>
              <a:t>softmax</a:t>
            </a:r>
            <a:r>
              <a:rPr lang="en-US" altLang="ko-KR" i="1" dirty="0"/>
              <a:t> layer to obtain classification probabilities</a:t>
            </a:r>
            <a:r>
              <a:rPr lang="en-US" altLang="ko-KR" i="1" dirty="0" smtClean="0"/>
              <a:t>.</a:t>
            </a:r>
          </a:p>
          <a:p>
            <a:endParaRPr lang="en-US" altLang="ko-KR" i="1" dirty="0"/>
          </a:p>
          <a:p>
            <a:endParaRPr lang="ko-KR" alt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935215" y="4327949"/>
            <a:ext cx="62198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/>
              <a:t>The language modeling loss is the commonly used </a:t>
            </a:r>
            <a:r>
              <a:rPr lang="en-US" altLang="ko-KR" i="1" dirty="0" err="1"/>
              <a:t>crossentropy</a:t>
            </a:r>
            <a:r>
              <a:rPr lang="en-US" altLang="ko-KR" i="1" dirty="0"/>
              <a:t> loss where the final hidden state of the self-attention model is fed into an output </a:t>
            </a:r>
            <a:r>
              <a:rPr lang="en-US" altLang="ko-KR" i="1" dirty="0" err="1"/>
              <a:t>softmax</a:t>
            </a:r>
            <a:r>
              <a:rPr lang="en-US" altLang="ko-KR" i="1" dirty="0"/>
              <a:t> over the vocabulary to obtain next token probabilities</a:t>
            </a:r>
            <a:endParaRPr lang="ko-KR" alt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935215" y="6084837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/>
              <a:t>출처</a:t>
            </a:r>
            <a:endParaRPr lang="en-US" altLang="ko-KR" sz="900" b="1" dirty="0" smtClean="0"/>
          </a:p>
          <a:p>
            <a:r>
              <a:rPr lang="en-US" altLang="ko-KR" sz="900" dirty="0" smtClean="0"/>
              <a:t>Thomas </a:t>
            </a:r>
            <a:r>
              <a:rPr lang="en-US" altLang="ko-KR" sz="900" dirty="0"/>
              <a:t>Wolf and Victor </a:t>
            </a:r>
            <a:r>
              <a:rPr lang="en-US" altLang="ko-KR" sz="900" dirty="0" err="1"/>
              <a:t>Sanh</a:t>
            </a:r>
            <a:r>
              <a:rPr lang="en-US" altLang="ko-KR" sz="900" dirty="0"/>
              <a:t> and Julien </a:t>
            </a:r>
            <a:r>
              <a:rPr lang="en-US" altLang="ko-KR" sz="900" dirty="0" err="1"/>
              <a:t>Chaumond</a:t>
            </a:r>
            <a:r>
              <a:rPr lang="en-US" altLang="ko-KR" sz="900" dirty="0"/>
              <a:t> and Clement </a:t>
            </a:r>
            <a:r>
              <a:rPr lang="en-US" altLang="ko-KR" sz="900" dirty="0" err="1" smtClean="0"/>
              <a:t>Delangue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(2019</a:t>
            </a:r>
            <a:r>
              <a:rPr lang="en-US" altLang="ko-KR" sz="900" dirty="0" smtClean="0"/>
              <a:t>).</a:t>
            </a:r>
          </a:p>
          <a:p>
            <a:r>
              <a:rPr lang="en-US" altLang="ko-KR" sz="900" dirty="0" err="1" smtClean="0"/>
              <a:t>TransferTransfo</a:t>
            </a:r>
            <a:r>
              <a:rPr lang="en-US" altLang="ko-KR" sz="900" dirty="0"/>
              <a:t>: </a:t>
            </a:r>
            <a:r>
              <a:rPr lang="en-US" altLang="ko-KR" sz="900" dirty="0" smtClean="0"/>
              <a:t>A </a:t>
            </a:r>
            <a:r>
              <a:rPr lang="en-US" altLang="ko-KR" sz="900" dirty="0"/>
              <a:t>Transfer Learning Approach for Neural Network Based Conversational </a:t>
            </a:r>
            <a:r>
              <a:rPr lang="en-US" altLang="ko-KR" sz="900" dirty="0" smtClean="0"/>
              <a:t>Agents</a:t>
            </a:r>
          </a:p>
          <a:p>
            <a:r>
              <a:rPr lang="en-US" altLang="ko-KR" sz="900" dirty="0"/>
              <a:t>(</a:t>
            </a:r>
            <a:r>
              <a:rPr lang="en-US" altLang="ko-KR" sz="900" dirty="0" smtClean="0"/>
              <a:t>abs/1901.08149)</a:t>
            </a:r>
            <a:endParaRPr lang="ko-KR" altLang="en-US" sz="900" dirty="0"/>
          </a:p>
        </p:txBody>
      </p:sp>
      <p:sp>
        <p:nvSpPr>
          <p:cNvPr id="6" name="오른쪽 화살표 5"/>
          <p:cNvSpPr/>
          <p:nvPr/>
        </p:nvSpPr>
        <p:spPr>
          <a:xfrm>
            <a:off x="3049515" y="3324225"/>
            <a:ext cx="504825" cy="32998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49514" y="5389778"/>
            <a:ext cx="504825" cy="32998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11502" y="5400880"/>
            <a:ext cx="6076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일반적인 </a:t>
            </a:r>
            <a:r>
              <a:rPr lang="en-US" altLang="ko-KR" dirty="0" err="1" smtClean="0"/>
              <a:t>Chatbot</a:t>
            </a:r>
            <a:r>
              <a:rPr lang="ko-KR" altLang="en-US" dirty="0" smtClean="0"/>
              <a:t>에서 사용되는 자연스러운 문장의 확보를 위한 </a:t>
            </a:r>
            <a:r>
              <a:rPr lang="en-US" altLang="ko-KR" dirty="0" smtClean="0"/>
              <a:t>Loss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1502" y="3335327"/>
            <a:ext cx="6076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Persona</a:t>
            </a:r>
            <a:r>
              <a:rPr lang="ko-KR" altLang="en-US" dirty="0" smtClean="0"/>
              <a:t>가 만들어내는 문장 중 어색한 문장을 </a:t>
            </a:r>
            <a:r>
              <a:rPr lang="en-US" altLang="ko-KR" dirty="0" smtClean="0"/>
              <a:t>History</a:t>
            </a:r>
            <a:r>
              <a:rPr lang="ko-KR" altLang="en-US" dirty="0" smtClean="0"/>
              <a:t>를 기준으로 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01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4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647079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tx1"/>
                </a:solidFill>
                <a:cs typeface="Calibri"/>
                <a:sym typeface="Calibri"/>
              </a:rPr>
              <a:t>Model &amp; </a:t>
            </a:r>
            <a:r>
              <a:rPr lang="en-US" altLang="ko-KR" sz="2000" dirty="0" smtClean="0">
                <a:solidFill>
                  <a:schemeClr val="tx1"/>
                </a:solidFill>
                <a:cs typeface="Calibri"/>
                <a:sym typeface="Calibri"/>
              </a:rPr>
              <a:t>Service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xtBox 1"/>
          <p:cNvSpPr txBox="1"/>
          <p:nvPr/>
        </p:nvSpPr>
        <p:spPr>
          <a:xfrm>
            <a:off x="2566770" y="1343756"/>
            <a:ext cx="1652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/>
              <a:t>FoCus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905499" y="1343756"/>
            <a:ext cx="272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/>
              <a:t>TransferTransfo</a:t>
            </a:r>
            <a:endParaRPr lang="ko-KR" altLang="en-US" sz="2800" dirty="0"/>
          </a:p>
        </p:txBody>
      </p:sp>
      <p:pic>
        <p:nvPicPr>
          <p:cNvPr id="9218" name="Picture 2" descr="C:\Users\yunsh\Desktop\AiffelThon 발표\img\FoC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2220635"/>
            <a:ext cx="6194442" cy="244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yunsh\Desktop\AiffelThon 발표\img\TransferTransf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630" y="2059365"/>
            <a:ext cx="5416995" cy="26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6324600" y="1343756"/>
            <a:ext cx="0" cy="519991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23870" y="5102421"/>
            <a:ext cx="3527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DoubleHeads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06525" y="5102422"/>
            <a:ext cx="3527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DoubleHeads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06525" y="5519438"/>
            <a:ext cx="3527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 : Persona, History, Knowledge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23870" y="5519438"/>
            <a:ext cx="3527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: Persona, </a:t>
            </a:r>
            <a:r>
              <a:rPr lang="en-US" altLang="ko-KR" dirty="0" smtClean="0"/>
              <a:t>History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15979" y="5913821"/>
            <a:ext cx="3527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Pre-Train : 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23870" y="5913821"/>
            <a:ext cx="3527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Pre-Train : </a:t>
            </a:r>
            <a:r>
              <a:rPr lang="en-US" altLang="ko-KR" dirty="0" smtClean="0"/>
              <a:t>O</a:t>
            </a:r>
            <a:endParaRPr lang="ko-KR" altLang="en-US" dirty="0"/>
          </a:p>
        </p:txBody>
      </p:sp>
      <p:pic>
        <p:nvPicPr>
          <p:cNvPr id="9220" name="Picture 4" descr="E:\PPT\소스\PNG\che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336" y="1028587"/>
            <a:ext cx="89109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404023" y="5530324"/>
            <a:ext cx="92849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>
                <a:solidFill>
                  <a:srgbClr val="FFBD11"/>
                </a:solidFill>
                <a:latin typeface="+mj-lt"/>
              </a:rPr>
              <a:t>4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6" name="Picture 2" descr="C:\Users\yunsh\Desktop\AiffelThon 발표\img\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60" y="928170"/>
            <a:ext cx="9787772" cy="51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5;p4"/>
          <p:cNvSpPr txBox="1"/>
          <p:nvPr/>
        </p:nvSpPr>
        <p:spPr>
          <a:xfrm>
            <a:off x="984109" y="126483"/>
            <a:ext cx="647079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tx1"/>
                </a:solidFill>
                <a:cs typeface="Calibri"/>
                <a:sym typeface="Calibri"/>
              </a:rPr>
              <a:t>Model &amp; </a:t>
            </a:r>
            <a:r>
              <a:rPr lang="en-US" altLang="ko-KR" sz="2000" dirty="0" smtClean="0">
                <a:solidFill>
                  <a:schemeClr val="tx1"/>
                </a:solidFill>
                <a:cs typeface="Calibri"/>
                <a:sym typeface="Calibri"/>
              </a:rPr>
              <a:t>Service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8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>
                <a:solidFill>
                  <a:srgbClr val="FFBD11"/>
                </a:solidFill>
                <a:latin typeface="+mj-lt"/>
              </a:rPr>
              <a:t>4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290" name="Picture 2" descr="C:\Users\yunsh\Desktop\AiffelThon 발표\img\pro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7" y="1605301"/>
            <a:ext cx="3300324" cy="36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yunsh\Desktop\AiffelThon 발표\img\s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43" y="1514097"/>
            <a:ext cx="7878197" cy="385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614057" y="3292505"/>
            <a:ext cx="478972" cy="296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45;p4"/>
          <p:cNvSpPr txBox="1"/>
          <p:nvPr/>
        </p:nvSpPr>
        <p:spPr>
          <a:xfrm>
            <a:off x="984109" y="126483"/>
            <a:ext cx="647079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>
                <a:solidFill>
                  <a:schemeClr val="tx1"/>
                </a:solidFill>
                <a:cs typeface="Calibri"/>
                <a:sym typeface="Calibri"/>
              </a:rPr>
              <a:t>Model &amp; </a:t>
            </a:r>
            <a:r>
              <a:rPr lang="en-US" altLang="ko-KR" sz="2000" dirty="0" smtClean="0">
                <a:solidFill>
                  <a:schemeClr val="tx1"/>
                </a:solidFill>
                <a:cs typeface="Calibri"/>
                <a:sym typeface="Calibri"/>
              </a:rPr>
              <a:t>Service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3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nsh\Desktop\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93532" y="1866899"/>
            <a:ext cx="5659967" cy="320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chemeClr val="tx1"/>
                </a:solidFill>
              </a:rPr>
              <a:t>Result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68138" y="6557964"/>
            <a:ext cx="423862" cy="303224"/>
          </a:xfrm>
          <a:prstGeom prst="rect">
            <a:avLst/>
          </a:prstGeom>
          <a:solidFill>
            <a:srgbClr val="FFC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0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0BCA065E-A58B-41AE-8ED2-C753FCB87AD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INDEX</a:t>
            </a:r>
            <a:endParaRPr lang="ko-KR" altLang="en-US" dirty="0">
              <a:latin typeface="+mj-lt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68583FD-5471-4D90-B344-57D23ED27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lt"/>
              </a:rPr>
              <a:t>01</a:t>
            </a:r>
            <a:endParaRPr lang="ko-KR" altLang="en-US" dirty="0">
              <a:latin typeface="+mj-lt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DE3306D-DE5C-4301-830D-423ABF21B1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73079" y="2895690"/>
            <a:ext cx="4374105" cy="41013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Concept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3CEB0DBB-B15C-4D22-9E64-78BA4DF5F8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02638" y="2880328"/>
            <a:ext cx="728229" cy="56686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lt"/>
              </a:rPr>
              <a:t>02</a:t>
            </a:r>
            <a:endParaRPr lang="ko-KR" altLang="en-US" dirty="0">
              <a:latin typeface="+mj-lt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5084C9DB-FA9C-4EA1-8C44-D110C63494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76009" y="3614940"/>
            <a:ext cx="4374105" cy="41013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Data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4A33CBFA-6720-452E-872C-467013BF0C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99708" y="3596720"/>
            <a:ext cx="728229" cy="56686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lt"/>
              </a:rPr>
              <a:t>03</a:t>
            </a:r>
            <a:endParaRPr lang="ko-KR" altLang="en-US" dirty="0">
              <a:latin typeface="+mj-lt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3D17D75A-E893-4DA8-94BE-8A6EF47032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86083" y="4334190"/>
            <a:ext cx="4374105" cy="41013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Model &amp; </a:t>
            </a:r>
            <a:r>
              <a:rPr lang="en-US" altLang="ko-KR" sz="2000" dirty="0" smtClean="0">
                <a:latin typeface="+mj-lt"/>
                <a:ea typeface="맑은 고딕" panose="020B0503020000020004" pitchFamily="50" charset="-127"/>
              </a:rPr>
              <a:t>Service</a:t>
            </a:r>
            <a:endParaRPr lang="en-US" altLang="ko-KR" sz="20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xmlns="" id="{F1384FD1-CDCF-45B2-88A1-FE6DBB78E6EE}"/>
              </a:ext>
            </a:extLst>
          </p:cNvPr>
          <p:cNvSpPr txBox="1">
            <a:spLocks/>
          </p:cNvSpPr>
          <p:nvPr/>
        </p:nvSpPr>
        <p:spPr>
          <a:xfrm>
            <a:off x="2999708" y="4313112"/>
            <a:ext cx="728229" cy="566869"/>
          </a:xfr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FFBC11"/>
                </a:solidFill>
                <a:latin typeface="Lato Black" panose="020F0A0202020403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+mj-lt"/>
              </a:rPr>
              <a:t>04</a:t>
            </a:r>
            <a:endParaRPr lang="ko-KR" altLang="en-US" dirty="0">
              <a:latin typeface="+mj-lt"/>
            </a:endParaRPr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xmlns="" id="{A4B50C97-2FE9-4CB8-9B37-BA633D0313E8}"/>
              </a:ext>
            </a:extLst>
          </p:cNvPr>
          <p:cNvSpPr txBox="1">
            <a:spLocks/>
          </p:cNvSpPr>
          <p:nvPr/>
        </p:nvSpPr>
        <p:spPr>
          <a:xfrm>
            <a:off x="2999708" y="5029504"/>
            <a:ext cx="728229" cy="566869"/>
          </a:xfr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FFBC11"/>
                </a:solidFill>
                <a:latin typeface="Lato Black" panose="020F0A0202020403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+mj-lt"/>
              </a:rPr>
              <a:t>05</a:t>
            </a:r>
            <a:endParaRPr lang="ko-KR" altLang="en-US" dirty="0">
              <a:latin typeface="+mj-lt"/>
            </a:endParaRPr>
          </a:p>
        </p:txBody>
      </p:sp>
      <p:sp>
        <p:nvSpPr>
          <p:cNvPr id="16" name="텍스트 개체 틀 9">
            <a:extLst>
              <a:ext uri="{FF2B5EF4-FFF2-40B4-BE49-F238E27FC236}">
                <a16:creationId xmlns:a16="http://schemas.microsoft.com/office/drawing/2014/main" xmlns="" id="{00AC2DCA-9FAA-4F79-B902-14025DFD91F0}"/>
              </a:ext>
            </a:extLst>
          </p:cNvPr>
          <p:cNvSpPr txBox="1">
            <a:spLocks/>
          </p:cNvSpPr>
          <p:nvPr/>
        </p:nvSpPr>
        <p:spPr>
          <a:xfrm>
            <a:off x="2999708" y="5745896"/>
            <a:ext cx="728229" cy="566869"/>
          </a:xfr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FFBC11"/>
                </a:solidFill>
                <a:latin typeface="Lato Black" panose="020F0A0202020403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latin typeface="+mj-lt"/>
              </a:rPr>
              <a:t>06</a:t>
            </a:r>
            <a:endParaRPr lang="ko-KR" altLang="en-US" dirty="0">
              <a:latin typeface="+mj-lt"/>
            </a:endParaRPr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xmlns="" id="{A5A809EA-3F49-41D2-BEE5-1F29DA5FED78}"/>
              </a:ext>
            </a:extLst>
          </p:cNvPr>
          <p:cNvSpPr txBox="1">
            <a:spLocks/>
          </p:cNvSpPr>
          <p:nvPr/>
        </p:nvSpPr>
        <p:spPr>
          <a:xfrm>
            <a:off x="3886083" y="5053440"/>
            <a:ext cx="4374105" cy="410136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Lato Black" panose="020F0A0202020403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Result</a:t>
            </a:r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xmlns="" id="{B03C7699-F480-41BF-9112-C2872CFF0874}"/>
              </a:ext>
            </a:extLst>
          </p:cNvPr>
          <p:cNvSpPr txBox="1">
            <a:spLocks/>
          </p:cNvSpPr>
          <p:nvPr/>
        </p:nvSpPr>
        <p:spPr>
          <a:xfrm>
            <a:off x="3886083" y="5772690"/>
            <a:ext cx="4374105" cy="410136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Lato Black" panose="020F0A0202020403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Future Work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xmlns="" id="{DEEFFDAC-79A1-451B-AA80-C07E127EF973}"/>
              </a:ext>
            </a:extLst>
          </p:cNvPr>
          <p:cNvSpPr txBox="1">
            <a:spLocks/>
          </p:cNvSpPr>
          <p:nvPr/>
        </p:nvSpPr>
        <p:spPr>
          <a:xfrm>
            <a:off x="3886083" y="2246878"/>
            <a:ext cx="4374105" cy="410136"/>
          </a:xfr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Lato Black" panose="020F0A0202020403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 smtClean="0">
                <a:latin typeface="+mj-lt"/>
                <a:ea typeface="맑은 고딕" panose="020B0503020000020004" pitchFamily="50" charset="-127"/>
              </a:rPr>
              <a:t>Team</a:t>
            </a:r>
            <a:endParaRPr lang="ko-KR" altLang="en-US" sz="2000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91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5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10" y="126483"/>
            <a:ext cx="10828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tx1"/>
                </a:solidFill>
                <a:cs typeface="Calibri"/>
                <a:sym typeface="Calibri"/>
              </a:rPr>
              <a:t>Result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50" name="Picture 2" descr="C:\Users\yunsh\Desktop\AiffelThon 발표\img\결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16" y="2394177"/>
            <a:ext cx="9031287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</a:rPr>
              <a:t>5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10" y="126483"/>
            <a:ext cx="10828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tx1"/>
                </a:solidFill>
                <a:cs typeface="Calibri"/>
                <a:sym typeface="Calibri"/>
              </a:rPr>
              <a:t>Result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Picture 3" descr="C:\Users\yunsh\Desktop\AiffelThon 발표\img\TransferTransf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0" y="2535155"/>
            <a:ext cx="4794070" cy="230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72147" y="3066589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lm_loss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72149" y="3801502"/>
            <a:ext cx="90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mc_loss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5305424" y="3565326"/>
            <a:ext cx="323850" cy="2476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877049" y="3559238"/>
            <a:ext cx="323850" cy="2476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372348" y="3066589"/>
            <a:ext cx="146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KOR Tokenizer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72348" y="3806888"/>
            <a:ext cx="165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 GPT2 </a:t>
            </a:r>
            <a:r>
              <a:rPr lang="en-US" altLang="ko-KR" dirty="0" err="1" smtClean="0"/>
              <a:t>Midium</a:t>
            </a:r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>
            <a:off x="9182098" y="3565326"/>
            <a:ext cx="323850" cy="2476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335" y="3490687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304945" y="3319819"/>
            <a:ext cx="16578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Evaluation Metric: </a:t>
            </a:r>
          </a:p>
          <a:p>
            <a:r>
              <a:rPr lang="en-US" altLang="ko-KR" dirty="0" smtClean="0"/>
              <a:t>PPL (perplexity) &amp;</a:t>
            </a:r>
          </a:p>
          <a:p>
            <a:r>
              <a:rPr lang="en-US" altLang="ko-KR" dirty="0" smtClean="0"/>
              <a:t>Accuracy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965375" y="1969096"/>
            <a:ext cx="324527" cy="7402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2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600" b="1" dirty="0" smtClean="0">
                <a:solidFill>
                  <a:srgbClr val="FFBD11"/>
                </a:solidFill>
                <a:latin typeface="+mj-lt"/>
              </a:rPr>
              <a:t>05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10" y="126483"/>
            <a:ext cx="10828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tx1"/>
                </a:solidFill>
                <a:cs typeface="Calibri"/>
                <a:sym typeface="Calibri"/>
              </a:rPr>
              <a:t>Result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모서리가 둥근 직사각형 2"/>
          <p:cNvSpPr/>
          <p:nvPr/>
        </p:nvSpPr>
        <p:spPr>
          <a:xfrm>
            <a:off x="186877" y="2188027"/>
            <a:ext cx="2765861" cy="30460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40871" y="1851790"/>
            <a:ext cx="2257871" cy="5404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23991" y="2188027"/>
            <a:ext cx="2765861" cy="30460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238599" y="2188027"/>
            <a:ext cx="2765861" cy="3046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245479" y="2188027"/>
            <a:ext cx="2765861" cy="30460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4404" y="1851790"/>
            <a:ext cx="2277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CustomGPT2Model</a:t>
            </a:r>
          </a:p>
          <a:p>
            <a:pPr algn="ctr"/>
            <a:r>
              <a:rPr lang="en-US" altLang="ko-KR" dirty="0" smtClean="0"/>
              <a:t>(GPT2DoubleHeadsModel)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77985" y="1834574"/>
            <a:ext cx="2257871" cy="5404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92593" y="1834575"/>
            <a:ext cx="2257871" cy="5404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99473" y="1834573"/>
            <a:ext cx="2257871" cy="5404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67099" y="1846678"/>
            <a:ext cx="2277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CustomGPT2Model</a:t>
            </a:r>
          </a:p>
          <a:p>
            <a:pPr algn="ctr"/>
            <a:r>
              <a:rPr lang="en-US" altLang="ko-KR" dirty="0" smtClean="0"/>
              <a:t>(GPT2LMHeadsModel)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82614" y="1834575"/>
            <a:ext cx="2277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CustomGPT2Model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nn.Module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79516" y="1851790"/>
            <a:ext cx="2277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CustomGPT2Model</a:t>
            </a:r>
          </a:p>
          <a:p>
            <a:pPr algn="ctr"/>
            <a:r>
              <a:rPr lang="en-US" altLang="ko-KR" dirty="0" smtClean="0"/>
              <a:t>(GPT2DoubleHeadsModel)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404" y="2861618"/>
            <a:ext cx="2277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GPT2LMHeadsModel </a:t>
            </a:r>
            <a:r>
              <a:rPr lang="en-US" altLang="ko-KR" dirty="0" err="1"/>
              <a:t>pretrained</a:t>
            </a:r>
            <a:r>
              <a:rPr lang="en-US" altLang="ko-KR" dirty="0"/>
              <a:t> model </a:t>
            </a:r>
            <a:r>
              <a:rPr lang="en-US" altLang="ko-KR" dirty="0" err="1"/>
              <a:t>config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1399573" y="3449449"/>
            <a:ext cx="251889" cy="2830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6604" y="3774696"/>
            <a:ext cx="2277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같은 환경이지만 계속해서</a:t>
            </a:r>
            <a:endParaRPr lang="en-US" altLang="ko-KR" dirty="0" smtClean="0"/>
          </a:p>
          <a:p>
            <a:r>
              <a:rPr lang="ko-KR" altLang="en-US" dirty="0" smtClean="0"/>
              <a:t>다른 에러가 발생함</a:t>
            </a:r>
            <a:endParaRPr lang="en-US" altLang="ko-KR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396792" y="3142115"/>
            <a:ext cx="2420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LMHeadsModel</a:t>
            </a:r>
            <a:r>
              <a:rPr lang="ko-KR" altLang="en-US" dirty="0" smtClean="0"/>
              <a:t>에서는</a:t>
            </a:r>
            <a:endParaRPr lang="en-US" altLang="ko-KR" dirty="0" smtClean="0"/>
          </a:p>
          <a:p>
            <a:r>
              <a:rPr lang="en-US" altLang="ko-KR" dirty="0" err="1" smtClean="0"/>
              <a:t>mc_loss</a:t>
            </a:r>
            <a:r>
              <a:rPr lang="ko-KR" altLang="en-US" dirty="0" smtClean="0"/>
              <a:t>를 만들기 위한</a:t>
            </a:r>
            <a:endParaRPr lang="en-US" altLang="ko-KR" dirty="0" smtClean="0"/>
          </a:p>
          <a:p>
            <a:r>
              <a:rPr lang="en-US" altLang="ko-KR" dirty="0" err="1" smtClean="0"/>
              <a:t>mc_labels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mc_token_ids</a:t>
            </a:r>
            <a:r>
              <a:rPr lang="ko-KR" altLang="en-US" dirty="0" smtClean="0"/>
              <a:t>가</a:t>
            </a:r>
            <a:endParaRPr lang="en-US" altLang="ko-KR" dirty="0" smtClean="0"/>
          </a:p>
          <a:p>
            <a:r>
              <a:rPr lang="ko-KR" altLang="en-US" dirty="0" smtClean="0"/>
              <a:t>존재하지 않아 만들 수 없음</a:t>
            </a:r>
            <a:r>
              <a:rPr lang="en-US" altLang="ko-KR" dirty="0" smtClean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8599" y="2926672"/>
            <a:ext cx="2765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상속받은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forward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ko-KR" altLang="en-US" dirty="0" smtClean="0"/>
              <a:t>들어가기 때문에 원하는 인자를 받을 수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But, special token</a:t>
            </a:r>
            <a:r>
              <a:rPr lang="ko-KR" altLang="en-US" dirty="0" smtClean="0"/>
              <a:t>을 추가하는 과정에서 </a:t>
            </a:r>
            <a:r>
              <a:rPr lang="en-US" altLang="ko-KR" dirty="0" smtClean="0"/>
              <a:t>size </a:t>
            </a:r>
            <a:r>
              <a:rPr lang="ko-KR" altLang="en-US" dirty="0" smtClean="0"/>
              <a:t>오류가 발생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9245477" y="3018561"/>
            <a:ext cx="27658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GCP</a:t>
            </a:r>
            <a:r>
              <a:rPr lang="ko-KR" altLang="en-US" dirty="0" smtClean="0"/>
              <a:t>를 통해 기존 에러가 해결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원하는 </a:t>
            </a:r>
            <a:r>
              <a:rPr lang="en-US" altLang="ko-KR" dirty="0" err="1" smtClean="0"/>
              <a:t>hidden_states</a:t>
            </a:r>
            <a:r>
              <a:rPr lang="ko-KR" altLang="en-US" dirty="0" smtClean="0"/>
              <a:t>를 불러와</a:t>
            </a:r>
            <a:r>
              <a:rPr lang="en-US" altLang="ko-KR" dirty="0"/>
              <a:t> </a:t>
            </a:r>
            <a:r>
              <a:rPr lang="en-US" altLang="ko-KR" dirty="0" err="1" smtClean="0"/>
              <a:t>lm_loss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mc_loss</a:t>
            </a:r>
            <a:r>
              <a:rPr lang="ko-KR" altLang="en-US" dirty="0" smtClean="0"/>
              <a:t>를 만들어내기 성공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5093707" y="5484082"/>
            <a:ext cx="2277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Model output</a:t>
            </a:r>
            <a:r>
              <a:rPr lang="ko-KR" altLang="en-US" dirty="0" smtClean="0"/>
              <a:t>에 대한 고찰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만들 수 있는 것과</a:t>
            </a:r>
            <a:endParaRPr lang="en-US" altLang="ko-KR" dirty="0"/>
          </a:p>
          <a:p>
            <a:pPr algn="ctr"/>
            <a:r>
              <a:rPr lang="ko-KR" altLang="en-US" dirty="0" smtClean="0"/>
              <a:t>만들 수 없는 것</a:t>
            </a:r>
            <a:endParaRPr lang="en-US" altLang="ko-KR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8360559" y="5660788"/>
            <a:ext cx="2277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차원 해결에 대한 방법론</a:t>
            </a:r>
            <a:endParaRPr lang="en-US" altLang="ko-KR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375395" y="5484082"/>
            <a:ext cx="320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우리가 선정한 </a:t>
            </a:r>
            <a:r>
              <a:rPr lang="en-US" altLang="ko-KR" dirty="0" smtClean="0"/>
              <a:t>Model</a:t>
            </a:r>
            <a:r>
              <a:rPr lang="ko-KR" altLang="en-US" dirty="0" err="1" smtClean="0"/>
              <a:t>의뿌리</a:t>
            </a:r>
            <a:r>
              <a:rPr lang="ko-KR" altLang="en-US" dirty="0" smtClean="0"/>
              <a:t> 찾기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HuggingFace</a:t>
            </a:r>
            <a:r>
              <a:rPr lang="ko-KR" altLang="en-US" dirty="0" smtClean="0"/>
              <a:t>의 문서 기반</a:t>
            </a:r>
            <a:endParaRPr lang="en-US" altLang="ko-KR" dirty="0" smtClean="0"/>
          </a:p>
        </p:txBody>
      </p:sp>
      <p:sp>
        <p:nvSpPr>
          <p:cNvPr id="24" name="오른쪽 화살표 23"/>
          <p:cNvSpPr/>
          <p:nvPr/>
        </p:nvSpPr>
        <p:spPr>
          <a:xfrm>
            <a:off x="2976276" y="3675529"/>
            <a:ext cx="224176" cy="14537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6008445" y="3675529"/>
            <a:ext cx="224176" cy="14537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>
            <a:off x="9010417" y="3675529"/>
            <a:ext cx="224176" cy="14537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2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nsh\Desktop\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93532" y="1866899"/>
            <a:ext cx="5659967" cy="320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chemeClr val="tx1"/>
                </a:solidFill>
              </a:rPr>
              <a:t>Future 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68138" y="6557964"/>
            <a:ext cx="423862" cy="303224"/>
          </a:xfrm>
          <a:prstGeom prst="rect">
            <a:avLst/>
          </a:prstGeom>
          <a:solidFill>
            <a:srgbClr val="FFC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9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</a:rPr>
              <a:t>6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237957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Future Work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74" name="Picture 2" descr="C:\Users\yunsh\Desktop\AiffelThon 발표\img\모델 크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95" y="1411968"/>
            <a:ext cx="10337619" cy="18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00495" y="2144486"/>
            <a:ext cx="5286648" cy="130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0495" y="3646713"/>
            <a:ext cx="810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하나의 </a:t>
            </a:r>
            <a:r>
              <a:rPr lang="en-US" altLang="ko-KR" dirty="0" smtClean="0"/>
              <a:t>Persona</a:t>
            </a:r>
            <a:r>
              <a:rPr lang="ko-KR" altLang="en-US" dirty="0" smtClean="0"/>
              <a:t>를 학습한 </a:t>
            </a:r>
            <a:r>
              <a:rPr lang="en-US" altLang="ko-KR" dirty="0" smtClean="0"/>
              <a:t>Model </a:t>
            </a:r>
            <a:r>
              <a:rPr lang="ko-KR" altLang="en-US" dirty="0" smtClean="0"/>
              <a:t>하나가 </a:t>
            </a:r>
            <a:r>
              <a:rPr lang="en-US" altLang="ko-KR" dirty="0" smtClean="0"/>
              <a:t>1.45GB.</a:t>
            </a:r>
          </a:p>
          <a:p>
            <a:r>
              <a:rPr lang="ko-KR" altLang="en-US" dirty="0" smtClean="0"/>
              <a:t>하지만 우리가 </a:t>
            </a:r>
            <a:r>
              <a:rPr lang="ko-KR" altLang="en-US" dirty="0" err="1" smtClean="0"/>
              <a:t>기획한건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Persona</a:t>
            </a:r>
            <a:r>
              <a:rPr lang="ko-KR" altLang="en-US" dirty="0" smtClean="0"/>
              <a:t>이기 때문에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의 크기가 매우 커질 것으로 예상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9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2" y="4715794"/>
            <a:ext cx="709818" cy="7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87218" y="4916814"/>
            <a:ext cx="103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QLoRA</a:t>
            </a:r>
            <a:endParaRPr lang="ko-KR" altLang="en-US" dirty="0"/>
          </a:p>
        </p:txBody>
      </p:sp>
      <p:sp>
        <p:nvSpPr>
          <p:cNvPr id="6" name="덧셈 기호 5"/>
          <p:cNvSpPr/>
          <p:nvPr/>
        </p:nvSpPr>
        <p:spPr>
          <a:xfrm>
            <a:off x="1777617" y="4816304"/>
            <a:ext cx="551926" cy="508798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55166" y="4701370"/>
            <a:ext cx="4537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특이값</a:t>
            </a:r>
            <a:r>
              <a:rPr lang="ko-KR" altLang="en-US" dirty="0" smtClean="0"/>
              <a:t> 분해와 유사한 </a:t>
            </a:r>
            <a:r>
              <a:rPr lang="ko-KR" altLang="en-US" dirty="0" err="1" smtClean="0"/>
              <a:t>컨셉을</a:t>
            </a:r>
            <a:r>
              <a:rPr lang="ko-KR" altLang="en-US" dirty="0" smtClean="0"/>
              <a:t> 가지고 있는 </a:t>
            </a:r>
            <a:r>
              <a:rPr lang="en-US" altLang="ko-KR" dirty="0" err="1" smtClean="0"/>
              <a:t>LoRA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ko-KR" altLang="en-US" dirty="0" smtClean="0"/>
              <a:t>양자화가 합쳐진 </a:t>
            </a:r>
            <a:r>
              <a:rPr lang="en-US" altLang="ko-KR" dirty="0" err="1" smtClean="0"/>
              <a:t>QLoRA</a:t>
            </a:r>
            <a:r>
              <a:rPr lang="ko-KR" altLang="en-US" dirty="0" smtClean="0"/>
              <a:t>를 통해 제한된 리소스 안에서 효율적인 </a:t>
            </a:r>
            <a:r>
              <a:rPr lang="en-US" altLang="ko-KR" dirty="0" smtClean="0"/>
              <a:t>Train</a:t>
            </a:r>
            <a:r>
              <a:rPr lang="ko-KR" altLang="en-US" dirty="0" smtClean="0"/>
              <a:t>이 가능하도록 발전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2660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</a:rPr>
              <a:t>6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237957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Future Work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2" y="16126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786" y="16126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2" y="32509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786" y="32509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586" y="32509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2" y="48384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786" y="48384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586" y="48384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586" y="16126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81" y="2690975"/>
            <a:ext cx="1741175" cy="17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6313713" y="3218663"/>
            <a:ext cx="957943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72198" y="4838491"/>
            <a:ext cx="377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여러 </a:t>
            </a:r>
            <a:r>
              <a:rPr lang="en-US" altLang="ko-KR" dirty="0" smtClean="0"/>
              <a:t>Persona</a:t>
            </a:r>
            <a:r>
              <a:rPr lang="ko-KR" altLang="en-US" dirty="0" smtClean="0"/>
              <a:t>를 학습한 각각의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을 하나의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로 합치는 작업 진행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72197" y="5709348"/>
            <a:ext cx="377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이때</a:t>
            </a:r>
            <a:r>
              <a:rPr lang="en-US" altLang="ko-KR" dirty="0" smtClean="0"/>
              <a:t>, Data </a:t>
            </a:r>
            <a:r>
              <a:rPr lang="ko-KR" altLang="en-US" dirty="0" smtClean="0"/>
              <a:t>불균형을 해소하기 위해</a:t>
            </a:r>
            <a:endParaRPr lang="en-US" altLang="ko-KR" dirty="0" smtClean="0"/>
          </a:p>
          <a:p>
            <a:r>
              <a:rPr lang="en-US" altLang="ko-KR" dirty="0"/>
              <a:t>Data </a:t>
            </a:r>
            <a:r>
              <a:rPr lang="en-US" altLang="ko-KR" dirty="0" smtClean="0"/>
              <a:t>Augmentation </a:t>
            </a:r>
            <a:r>
              <a:rPr lang="ko-KR" altLang="en-US" dirty="0" smtClean="0"/>
              <a:t>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10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</a:rPr>
              <a:t>6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237957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Future Work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124" name="Picture 4" descr="C:\Users\yunsh\Desktop\AiffelThon 발표\img\솔피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25" y="1080571"/>
            <a:ext cx="9922556" cy="419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77325" y="5573069"/>
            <a:ext cx="441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Persona</a:t>
            </a:r>
            <a:r>
              <a:rPr lang="ko-KR" altLang="en-US" dirty="0" smtClean="0"/>
              <a:t>를 가진 </a:t>
            </a:r>
            <a:r>
              <a:rPr lang="en-US" altLang="ko-KR" dirty="0" smtClean="0"/>
              <a:t>Solo Mafia </a:t>
            </a:r>
            <a:r>
              <a:rPr lang="ko-KR" altLang="en-US" dirty="0" smtClean="0"/>
              <a:t>게임 </a:t>
            </a:r>
            <a:r>
              <a:rPr lang="en-US" altLang="ko-KR" dirty="0" smtClean="0"/>
              <a:t>(Sofia)</a:t>
            </a:r>
            <a:r>
              <a:rPr lang="ko-KR" altLang="en-US" dirty="0" smtClean="0"/>
              <a:t> 서비스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</a:rPr>
              <a:t>6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237957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Future Work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98" name="Picture 2" descr="C:\Users\yunsh\Desktop\AiffelThon 발표\img\Web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45" y="1080571"/>
            <a:ext cx="8372476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888445" y="4657045"/>
            <a:ext cx="5916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사용자에게 어떠한 </a:t>
            </a:r>
            <a:r>
              <a:rPr lang="ko-KR" altLang="en-US" dirty="0" err="1" smtClean="0"/>
              <a:t>컨셉으로</a:t>
            </a:r>
            <a:r>
              <a:rPr lang="ko-KR" altLang="en-US" dirty="0" smtClean="0"/>
              <a:t> 대화를 진행할지 질문한 뒤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채팅의 </a:t>
            </a:r>
            <a:r>
              <a:rPr lang="en-US" altLang="ko-KR" dirty="0" smtClean="0"/>
              <a:t>History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기반으로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재학습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6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</a:rPr>
              <a:t>6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10" y="126483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b="1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기대 효과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554" name="Picture 2" descr="C:\Users\yunsh\Downloads\NicePng_ark-png_44276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57" y="1057272"/>
            <a:ext cx="1648931" cy="21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yunsh\Downloads\pngfind.com-bard-png-25786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58" y="1533524"/>
            <a:ext cx="1806927" cy="17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yunsh\Downloads\pngfind.com-hawk-eye-png-69293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085" y="1621833"/>
            <a:ext cx="1482453" cy="19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H="1">
            <a:off x="6824133" y="3453340"/>
            <a:ext cx="50461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655361" y="5897033"/>
            <a:ext cx="1774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2413000" y="5228167"/>
            <a:ext cx="1774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4170639" y="4559300"/>
            <a:ext cx="17745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179106" y="4559301"/>
            <a:ext cx="0" cy="6688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2421467" y="5228167"/>
            <a:ext cx="0" cy="6688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83" y="5364136"/>
            <a:ext cx="396928" cy="3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6104467" y="4097866"/>
            <a:ext cx="5080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>
                <a:solidFill>
                  <a:srgbClr val="FFBD11"/>
                </a:solidFill>
              </a:rPr>
              <a:t>6</a:t>
            </a:r>
            <a:r>
              <a:rPr lang="ko-KR" sz="4000" b="1" dirty="0" smtClean="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10" y="126483"/>
            <a:ext cx="38445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느낀 </a:t>
            </a:r>
            <a:r>
              <a:rPr lang="ko-KR" altLang="en-US" sz="2000" b="1" dirty="0" smtClean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점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E74A7BD-8B0B-4A12-AC2F-BE5DD8A10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95589"/>
              </p:ext>
            </p:extLst>
          </p:nvPr>
        </p:nvGraphicFramePr>
        <p:xfrm>
          <a:off x="597694" y="1379829"/>
          <a:ext cx="11011415" cy="437197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08212">
                  <a:extLst>
                    <a:ext uri="{9D8B030D-6E8A-4147-A177-3AD203B41FA5}">
                      <a16:colId xmlns:a16="http://schemas.microsoft.com/office/drawing/2014/main" xmlns="" val="4097100218"/>
                    </a:ext>
                  </a:extLst>
                </a:gridCol>
                <a:gridCol w="9103203">
                  <a:extLst>
                    <a:ext uri="{9D8B030D-6E8A-4147-A177-3AD203B41FA5}">
                      <a16:colId xmlns:a16="http://schemas.microsoft.com/office/drawing/2014/main" xmlns="" val="2200023631"/>
                    </a:ext>
                  </a:extLst>
                </a:gridCol>
              </a:tblGrid>
              <a:tr h="325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xmlns="" val="78907696"/>
                  </a:ext>
                </a:extLst>
              </a:tr>
              <a:tr h="13883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프로젝트 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수행상 어려움 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극복 사례</a:t>
                      </a:r>
                      <a:endParaRPr lang="ko-KR" altLang="en-US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데이터의 구조를 맞추는 작업과 </a:t>
                      </a:r>
                      <a:r>
                        <a:rPr lang="en-US" altLang="ko-KR" sz="1300" i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mc_loss</a:t>
                      </a: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뽑아내는 작업</a:t>
                      </a:r>
                      <a:endParaRPr lang="en-US" altLang="ko-KR" sz="130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lvl="0" indent="-285750" fontAlgn="base" latinLnBrk="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모델을 세부적인 구조까지 파악하지 못한 상태에서 프로젝트를 진행했기 때문에 모델이 원하는</a:t>
                      </a:r>
                      <a:endParaRPr lang="en-US" altLang="ko-KR" sz="130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fontAlgn="base" latinLnBrk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input</a:t>
                      </a: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주는 과정에서 어려움이 있었다</a:t>
                      </a:r>
                      <a:r>
                        <a:rPr lang="en-US" altLang="ko-KR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부분은 공식 </a:t>
                      </a:r>
                      <a:r>
                        <a:rPr lang="en-US" altLang="ko-KR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Document</a:t>
                      </a: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제시하는 </a:t>
                      </a:r>
                      <a:r>
                        <a:rPr lang="en-US" altLang="ko-KR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output</a:t>
                      </a: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이나 </a:t>
                      </a:r>
                      <a:r>
                        <a:rPr lang="en-US" altLang="ko-KR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shape</a:t>
                      </a: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</a:t>
                      </a:r>
                      <a:endParaRPr lang="en-US" altLang="ko-KR" sz="130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fontAlgn="base" latinLnBrk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300" i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</a:t>
                      </a:r>
                      <a:r>
                        <a:rPr lang="ko-KR" altLang="en-US" sz="1300" i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참고하여 해결할 수 있었다</a:t>
                      </a:r>
                      <a:r>
                        <a:rPr lang="en-US" altLang="ko-KR" sz="1300" i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30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extLst>
                  <a:ext uri="{0D108BD9-81ED-4DB2-BD59-A6C34878D82A}">
                    <a16:rowId xmlns:a16="http://schemas.microsoft.com/office/drawing/2014/main" xmlns="" val="1298731959"/>
                  </a:ext>
                </a:extLst>
              </a:tr>
              <a:tr h="11778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프로젝트에서 </a:t>
                      </a:r>
                      <a:endParaRPr kumimoji="0" lang="en-US" altLang="ko-KR" sz="16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잘한 부분</a:t>
                      </a:r>
                      <a:endParaRPr lang="ko-KR" altLang="en-US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프로젝트의 전반적인 이해와 발전을 위해 꾸준히 조사하고</a:t>
                      </a:r>
                      <a:r>
                        <a:rPr lang="en-US" altLang="ko-KR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기록하여 공유</a:t>
                      </a:r>
                      <a:endParaRPr lang="en-US" altLang="ko-KR" sz="130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marR="0" indent="-28575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먼 미래에 이루고 싶었던 연구 목표에 대한 첫 발자국</a:t>
                      </a:r>
                      <a:endParaRPr lang="en-US" altLang="ko-KR" sz="130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marR="0" indent="-28575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한국어 </a:t>
                      </a:r>
                      <a:r>
                        <a:rPr lang="en-US" altLang="ko-KR" sz="1200" dirty="0" smtClean="0"/>
                        <a:t>GPT2LMHeadsModel</a:t>
                      </a:r>
                      <a:r>
                        <a:rPr lang="ko-KR" altLang="en-US" sz="1200" dirty="0" smtClean="0"/>
                        <a:t>을 이용하여 </a:t>
                      </a:r>
                      <a:r>
                        <a:rPr lang="en-US" altLang="ko-KR" sz="1200" dirty="0" smtClean="0"/>
                        <a:t>GPT2DoubleHeadsModel </a:t>
                      </a:r>
                      <a:r>
                        <a:rPr lang="ko-KR" altLang="en-US" sz="1200" dirty="0" smtClean="0"/>
                        <a:t>구조를 구현하였다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3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extLst>
                  <a:ext uri="{0D108BD9-81ED-4DB2-BD59-A6C34878D82A}">
                    <a16:rowId xmlns:a16="http://schemas.microsoft.com/office/drawing/2014/main" xmlns="" val="1818740807"/>
                  </a:ext>
                </a:extLst>
              </a:tr>
              <a:tr h="144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프로젝트에서 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</a:rPr>
                        <a:t>아쉬운 부분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결과가 잘 나오지 않은 원인을 찾지 못 함</a:t>
                      </a:r>
                      <a:endParaRPr lang="en-US" altLang="ko-KR" sz="130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실험이 체계적으로 이루어지지 않은 점이 아쉬움</a:t>
                      </a:r>
                      <a:endParaRPr lang="ko-KR" altLang="en-US" sz="130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extLst>
                  <a:ext uri="{0D108BD9-81ED-4DB2-BD59-A6C34878D82A}">
                    <a16:rowId xmlns:a16="http://schemas.microsoft.com/office/drawing/2014/main" xmlns="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>
                <a:solidFill>
                  <a:srgbClr val="FFBD11"/>
                </a:solidFill>
                <a:latin typeface="+mj-lt"/>
              </a:rPr>
              <a:t>1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10" y="126483"/>
            <a:ext cx="40691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smtClean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Team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" name="Google Shape;46;p4">
            <a:extLst>
              <a:ext uri="{FF2B5EF4-FFF2-40B4-BE49-F238E27FC236}">
                <a16:creationId xmlns:a16="http://schemas.microsoft.com/office/drawing/2014/main" xmlns="" id="{942E6844-4D7D-42A5-B16C-7E1F4E6C1C7E}"/>
              </a:ext>
            </a:extLst>
          </p:cNvPr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E617420C-CBDF-441F-9409-A9D7E4B74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629118"/>
              </p:ext>
            </p:extLst>
          </p:nvPr>
        </p:nvGraphicFramePr>
        <p:xfrm>
          <a:off x="1354089" y="1919726"/>
          <a:ext cx="9593658" cy="306123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64570">
                  <a:extLst>
                    <a:ext uri="{9D8B030D-6E8A-4147-A177-3AD203B41FA5}">
                      <a16:colId xmlns:a16="http://schemas.microsoft.com/office/drawing/2014/main" xmlns="" val="4097100218"/>
                    </a:ext>
                  </a:extLst>
                </a:gridCol>
                <a:gridCol w="7729088">
                  <a:extLst>
                    <a:ext uri="{9D8B030D-6E8A-4147-A177-3AD203B41FA5}">
                      <a16:colId xmlns:a16="http://schemas.microsoft.com/office/drawing/2014/main" xmlns="" val="2200023631"/>
                    </a:ext>
                  </a:extLst>
                </a:gridCol>
              </a:tblGrid>
              <a:tr h="414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훈련생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xmlns="" val="78907696"/>
                  </a:ext>
                </a:extLst>
              </a:tr>
              <a:tr h="88224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윤상현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algn="ctr" latinLnBrk="1"/>
                      <a:r>
                        <a:rPr kumimoji="0" lang="en-US" altLang="ko-KR" sz="160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팀 리더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lang="ko-KR" altLang="en-US" sz="1800" b="0" i="1" u="none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외부 데이터 수집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데이터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정제 및 정규화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60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모델 구현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xmlns="" val="1298731959"/>
                  </a:ext>
                </a:extLst>
              </a:tr>
              <a:tr h="882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손정민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팀원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lang="ko-KR" altLang="en-US" sz="1800" b="0" i="1" u="none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외부 데이터 수집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데이터 정제 및 정규화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60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모델 구현</a:t>
                      </a: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xmlns="" val="1818740807"/>
                  </a:ext>
                </a:extLst>
              </a:tr>
              <a:tr h="882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황규빈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팀원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서비스 시스템 설계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웹 서비스 </a:t>
                      </a:r>
                      <a:r>
                        <a:rPr kumimoji="0" lang="ko-KR" altLang="en-US" sz="16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테스팅</a:t>
                      </a:r>
                      <a:endPara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모델 구현</a:t>
                      </a: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xmlns="" val="416273046"/>
                  </a:ext>
                </a:extLst>
              </a:tr>
            </a:tbl>
          </a:graphicData>
        </a:graphic>
      </p:graphicFrame>
      <p:pic>
        <p:nvPicPr>
          <p:cNvPr id="6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79" y="5444542"/>
            <a:ext cx="717333" cy="7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34657" y="522701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 smtClean="0"/>
              <a:t>ChatBot</a:t>
            </a:r>
            <a:endParaRPr lang="ko-KR" alt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3334656" y="56832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한국어</a:t>
            </a:r>
            <a:endParaRPr lang="ko-KR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3334656" y="613988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/>
              <a:t>Persona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09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>
            <a:extLst>
              <a:ext uri="{FF2B5EF4-FFF2-40B4-BE49-F238E27FC236}">
                <a16:creationId xmlns:a16="http://schemas.microsoft.com/office/drawing/2014/main" xmlns="" id="{20F1DDE9-EA62-44F8-B7BA-7AC13784145D}"/>
              </a:ext>
            </a:extLst>
          </p:cNvPr>
          <p:cNvSpPr txBox="1">
            <a:spLocks/>
          </p:cNvSpPr>
          <p:nvPr/>
        </p:nvSpPr>
        <p:spPr>
          <a:xfrm>
            <a:off x="4841960" y="2632937"/>
            <a:ext cx="2535384" cy="37659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dist"/>
            <a:r>
              <a:rPr lang="en-US" altLang="ko-KR" dirty="0"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THANKYOU</a:t>
            </a:r>
            <a:endParaRPr lang="ko-KR" altLang="en-US" dirty="0">
              <a:latin typeface="+mj-lt"/>
              <a:cs typeface="Lato Light" panose="020F0502020204030203" pitchFamily="34" charset="0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xmlns="" id="{A02BC95A-DF0B-493E-8FEE-5464DDA3BC04}"/>
              </a:ext>
            </a:extLst>
          </p:cNvPr>
          <p:cNvSpPr txBox="1">
            <a:spLocks/>
          </p:cNvSpPr>
          <p:nvPr/>
        </p:nvSpPr>
        <p:spPr>
          <a:xfrm>
            <a:off x="4591050" y="3096092"/>
            <a:ext cx="3009900" cy="760095"/>
          </a:xfr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4400" dirty="0">
                <a:latin typeface="+mj-lt"/>
              </a:rPr>
              <a:t>감사합니다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FF1F707-3A42-4853-A463-73C0998F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52" y="4147929"/>
            <a:ext cx="1009852" cy="392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29215FA-5AE7-4A99-AB0D-8AF6E5B10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60" y="4346195"/>
            <a:ext cx="942876" cy="1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09" y="126483"/>
            <a:ext cx="220782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tx1"/>
                </a:solidFill>
                <a:cs typeface="Calibri"/>
                <a:sym typeface="Calibri"/>
              </a:rPr>
              <a:t>Reference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xtBox 1"/>
          <p:cNvSpPr txBox="1"/>
          <p:nvPr/>
        </p:nvSpPr>
        <p:spPr>
          <a:xfrm>
            <a:off x="1107936" y="1850997"/>
            <a:ext cx="8348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Jang, Y., Lim, J., </a:t>
            </a:r>
            <a:r>
              <a:rPr lang="en-US" altLang="ko-KR" dirty="0" err="1"/>
              <a:t>Hur</a:t>
            </a:r>
            <a:r>
              <a:rPr lang="en-US" altLang="ko-KR" dirty="0"/>
              <a:t>, Y., Oh, D., Son, S., Lee, Y., ... &amp; Lim, H. (2022, June). Call for Customized Conversation: Customized Conversation Grounding Persona and Knowledge. In Proceedings of the AAAI Conference on Artificial Intelligence (Vol. 36, No. 10, pp. 10803-10812).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7936" y="1085836"/>
            <a:ext cx="972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Thomas Wolf and Victor </a:t>
            </a:r>
            <a:r>
              <a:rPr lang="en-US" altLang="ko-KR" dirty="0" err="1"/>
              <a:t>Sanh</a:t>
            </a:r>
            <a:r>
              <a:rPr lang="en-US" altLang="ko-KR" dirty="0"/>
              <a:t> and Julien </a:t>
            </a:r>
            <a:r>
              <a:rPr lang="en-US" altLang="ko-KR" dirty="0" err="1"/>
              <a:t>Chaumond</a:t>
            </a:r>
            <a:r>
              <a:rPr lang="en-US" altLang="ko-KR" dirty="0"/>
              <a:t> and Clement </a:t>
            </a:r>
            <a:r>
              <a:rPr lang="en-US" altLang="ko-KR" dirty="0" err="1"/>
              <a:t>Delangue</a:t>
            </a:r>
            <a:r>
              <a:rPr lang="en-US" altLang="ko-KR" dirty="0"/>
              <a:t> (2019).</a:t>
            </a:r>
          </a:p>
          <a:p>
            <a:r>
              <a:rPr lang="en-US" altLang="ko-KR" dirty="0" err="1"/>
              <a:t>Transfertransfo</a:t>
            </a:r>
            <a:r>
              <a:rPr lang="en-US" altLang="ko-KR" dirty="0"/>
              <a:t>: A transfer learning approach for neural network based conversational agents.</a:t>
            </a:r>
            <a:r>
              <a:rPr lang="en-US" altLang="ko-KR" dirty="0" smtClean="0"/>
              <a:t> (abs/1901.08149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936" y="2861733"/>
            <a:ext cx="872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Seonghyun</a:t>
            </a:r>
            <a:r>
              <a:rPr lang="en-US" altLang="ko-KR" dirty="0"/>
              <a:t> Kim. (2022). </a:t>
            </a:r>
            <a:r>
              <a:rPr lang="en-US" altLang="ko-KR" dirty="0" err="1"/>
              <a:t>SmileStyle</a:t>
            </a:r>
            <a:r>
              <a:rPr lang="en-US" altLang="ko-KR" dirty="0"/>
              <a:t>: Parallel Style-variant Corpus for Korean Multi-turn Chat Text Dataset.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7936" y="4177040"/>
            <a:ext cx="900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이 연구는 과학기술정보통신부의 재원으로 한국지능정보사회진흥원의 지원을 받아 구축된 </a:t>
            </a:r>
            <a:r>
              <a:rPr lang="en-US" altLang="ko-KR" sz="1100" dirty="0"/>
              <a:t>"</a:t>
            </a:r>
            <a:r>
              <a:rPr lang="ko-KR" altLang="en-US" sz="1100" dirty="0"/>
              <a:t>감성 대화 말뭉치</a:t>
            </a:r>
            <a:r>
              <a:rPr lang="en-US" altLang="ko-KR" sz="1100" dirty="0"/>
              <a:t>"</a:t>
            </a:r>
            <a:r>
              <a:rPr lang="ko-KR" altLang="en-US" sz="1100" dirty="0"/>
              <a:t>를 활용하여 수행된 연구입니다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본 </a:t>
            </a:r>
            <a:r>
              <a:rPr lang="ko-KR" altLang="en-US" sz="1100" dirty="0"/>
              <a:t>연구에 활용된 데이터는 </a:t>
            </a:r>
            <a:r>
              <a:rPr lang="en-US" altLang="ko-KR" sz="1100" dirty="0"/>
              <a:t>AI </a:t>
            </a:r>
            <a:r>
              <a:rPr lang="ko-KR" altLang="en-US" sz="1100" dirty="0"/>
              <a:t>허브</a:t>
            </a:r>
            <a:r>
              <a:rPr lang="en-US" altLang="ko-KR" sz="1100" dirty="0"/>
              <a:t>(aihub.or.kr)</a:t>
            </a:r>
            <a:r>
              <a:rPr lang="ko-KR" altLang="en-US" sz="1100" dirty="0"/>
              <a:t>에서 다운로드 받으실 수 있습니다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7938" y="3513666"/>
            <a:ext cx="872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HuggingFace</a:t>
            </a:r>
            <a:r>
              <a:rPr lang="en-US" altLang="ko-KR" dirty="0"/>
              <a:t>, transfer-learning-conv-</a:t>
            </a:r>
            <a:r>
              <a:rPr lang="en-US" altLang="ko-KR" dirty="0" err="1"/>
              <a:t>ai</a:t>
            </a:r>
            <a:r>
              <a:rPr lang="en-US" altLang="ko-KR" dirty="0"/>
              <a:t>, 2020, </a:t>
            </a:r>
            <a:r>
              <a:rPr lang="en-US" altLang="ko-KR" u="sng" dirty="0">
                <a:hlinkClick r:id="rId3"/>
              </a:rPr>
              <a:t>https://github.com/huggingface/transfer-learning-conv-ai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0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1" dirty="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79D5E84B-6DD9-42E7-AA1F-8572A5715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61395"/>
              </p:ext>
            </p:extLst>
          </p:nvPr>
        </p:nvGraphicFramePr>
        <p:xfrm>
          <a:off x="1170220" y="953251"/>
          <a:ext cx="9953244" cy="508022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44332">
                  <a:extLst>
                    <a:ext uri="{9D8B030D-6E8A-4147-A177-3AD203B41FA5}">
                      <a16:colId xmlns:a16="http://schemas.microsoft.com/office/drawing/2014/main" xmlns="" val="4097100218"/>
                    </a:ext>
                  </a:extLst>
                </a:gridCol>
                <a:gridCol w="2724248">
                  <a:extLst>
                    <a:ext uri="{9D8B030D-6E8A-4147-A177-3AD203B41FA5}">
                      <a16:colId xmlns:a16="http://schemas.microsoft.com/office/drawing/2014/main" xmlns="" val="2457702995"/>
                    </a:ext>
                  </a:extLst>
                </a:gridCol>
                <a:gridCol w="3342154">
                  <a:extLst>
                    <a:ext uri="{9D8B030D-6E8A-4147-A177-3AD203B41FA5}">
                      <a16:colId xmlns:a16="http://schemas.microsoft.com/office/drawing/2014/main" xmlns="" val="2200023631"/>
                    </a:ext>
                  </a:extLst>
                </a:gridCol>
                <a:gridCol w="2142510">
                  <a:extLst>
                    <a:ext uri="{9D8B030D-6E8A-4147-A177-3AD203B41FA5}">
                      <a16:colId xmlns:a16="http://schemas.microsoft.com/office/drawing/2014/main" xmlns="" val="1146148137"/>
                    </a:ext>
                  </a:extLst>
                </a:gridCol>
              </a:tblGrid>
              <a:tr h="426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기간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활동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xmlns="" val="78907696"/>
                  </a:ext>
                </a:extLst>
              </a:tr>
              <a:tr h="581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kumimoji="0" lang="ko-KR" altLang="en-US" sz="14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400" b="1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10/16(</a:t>
                      </a: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) ~ 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10/25(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프로젝트 기획 및 주제 선정</a:t>
                      </a:r>
                      <a:endParaRPr lang="en-US" altLang="ko-KR" sz="1400" i="1" u="none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i="1" u="none" dirty="0" err="1">
                          <a:solidFill>
                            <a:schemeClr val="tx1"/>
                          </a:solidFill>
                        </a:rPr>
                        <a:t>기획안</a:t>
                      </a: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 작성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아이디어 선정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extLst>
                  <a:ext uri="{0D108BD9-81ED-4DB2-BD59-A6C34878D82A}">
                    <a16:rowId xmlns:a16="http://schemas.microsoft.com/office/drawing/2014/main" xmlns="" val="1298731959"/>
                  </a:ext>
                </a:extLst>
              </a:tr>
              <a:tr h="581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kumimoji="0" lang="ko-KR" altLang="en-US" sz="14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10/20(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~ 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10/25(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1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필요 데이터  및 수집 절차 정의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1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외부 데이터 수집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1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협약기업</a:t>
                      </a:r>
                      <a:r>
                        <a:rPr lang="ko-KR" altLang="en-US" sz="1400" b="0" i="1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데이터 협조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extLst>
                  <a:ext uri="{0D108BD9-81ED-4DB2-BD59-A6C34878D82A}">
                    <a16:rowId xmlns:a16="http://schemas.microsoft.com/office/drawing/2014/main" xmlns="" val="1733585898"/>
                  </a:ext>
                </a:extLst>
              </a:tr>
              <a:tr h="5817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1" u="non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Ref</a:t>
                      </a:r>
                      <a:r>
                        <a:rPr lang="en-US" altLang="ko-KR" sz="1400" b="0" i="1" u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Model </a:t>
                      </a:r>
                      <a:r>
                        <a:rPr lang="ko-KR" altLang="en-US" sz="1400" b="0" i="1" u="none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선정</a:t>
                      </a:r>
                      <a:endParaRPr lang="ko-KR" altLang="en-US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10/23(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~ 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10/27(</a:t>
                      </a: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비교</a:t>
                      </a:r>
                      <a:r>
                        <a:rPr lang="ko-KR" altLang="en-US" sz="1400" b="0" i="1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및 선정</a:t>
                      </a:r>
                      <a:endParaRPr lang="ko-KR" altLang="en-US" sz="14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1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400" b="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</a:p>
                  </a:txBody>
                  <a:tcPr marL="36000" marR="4215" marT="4215" marB="0" anchor="ctr"/>
                </a:tc>
                <a:extLst>
                  <a:ext uri="{0D108BD9-81ED-4DB2-BD59-A6C34878D82A}">
                    <a16:rowId xmlns:a16="http://schemas.microsoft.com/office/drawing/2014/main" xmlns="" val="1876716193"/>
                  </a:ext>
                </a:extLst>
              </a:tr>
              <a:tr h="581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kumimoji="0" lang="ko-KR" altLang="en-US" sz="14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데이터 전처리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10/25(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~ 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10/27(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1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정제 및 정규화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</a:tr>
              <a:tr h="5817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1" u="none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프로토</a:t>
                      </a:r>
                      <a:r>
                        <a:rPr lang="ko-KR" altLang="en-US" sz="1400" b="0" i="1" u="non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타입 제작</a:t>
                      </a:r>
                      <a:endParaRPr lang="ko-KR" altLang="en-US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10/30(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~ 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11/6(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Ref</a:t>
                      </a:r>
                      <a:r>
                        <a:rPr lang="en-US" altLang="ko-KR" sz="1400" b="0" i="1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400" b="0" i="1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모델 기반 </a:t>
                      </a:r>
                      <a:endParaRPr lang="ko-KR" altLang="en-US" sz="14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1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400" b="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</a:p>
                  </a:txBody>
                  <a:tcPr marL="36000" marR="4215" marT="4215" marB="0" anchor="ctr"/>
                </a:tc>
                <a:extLst>
                  <a:ext uri="{0D108BD9-81ED-4DB2-BD59-A6C34878D82A}">
                    <a16:rowId xmlns:a16="http://schemas.microsoft.com/office/drawing/2014/main" xmlns="" val="416273046"/>
                  </a:ext>
                </a:extLst>
              </a:tr>
              <a:tr h="5817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구축</a:t>
                      </a:r>
                      <a:endParaRPr kumimoji="0" lang="ko-KR" alt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10/30(</a:t>
                      </a: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) ~ 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11/22(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모바일 서비스 시스템 설계</a:t>
                      </a:r>
                      <a:endParaRPr lang="en-US" altLang="ko-KR" sz="14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모바일 플랫폼 구현</a:t>
                      </a: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4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altLang="ko-KR" sz="1400" i="1" u="none" strike="noStrike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400" i="1" u="none" strike="noStrike" baseline="0" dirty="0">
                          <a:solidFill>
                            <a:schemeClr val="tx1"/>
                          </a:solidFill>
                          <a:effectLst/>
                        </a:rPr>
                        <a:t>오류 수정</a:t>
                      </a:r>
                      <a:endParaRPr lang="ko-KR" altLang="en-US" sz="14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</a:tr>
              <a:tr h="5817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모델링</a:t>
                      </a:r>
                      <a:endParaRPr lang="ko-KR" altLang="en-US" sz="1400" b="1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11/7(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화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~ 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11/29(</a:t>
                      </a:r>
                      <a:r>
                        <a:rPr lang="ko-KR" altLang="en-US" sz="1400" i="1" u="none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모델 구현</a:t>
                      </a:r>
                      <a:endParaRPr lang="ko-KR" altLang="en-US" sz="14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1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팀별</a:t>
                      </a:r>
                      <a:r>
                        <a:rPr lang="ko-KR" altLang="en-US" sz="1400" b="0" i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중간보고 실시</a:t>
                      </a:r>
                    </a:p>
                  </a:txBody>
                  <a:tcPr marL="36000" marR="4215" marT="4215" marB="0" anchor="ctr"/>
                </a:tc>
                <a:extLst>
                  <a:ext uri="{0D108BD9-81ED-4DB2-BD59-A6C34878D82A}">
                    <a16:rowId xmlns:a16="http://schemas.microsoft.com/office/drawing/2014/main" xmlns="" val="4266947352"/>
                  </a:ext>
                </a:extLst>
              </a:tr>
              <a:tr h="5817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10/16(</a:t>
                      </a: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) ~ </a:t>
                      </a:r>
                      <a:r>
                        <a:rPr lang="en-US" altLang="ko-KR" sz="1400" i="1" u="none" dirty="0" smtClean="0">
                          <a:solidFill>
                            <a:schemeClr val="tx1"/>
                          </a:solidFill>
                        </a:rPr>
                        <a:t>12/1(</a:t>
                      </a: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i="1" u="none" dirty="0">
                          <a:solidFill>
                            <a:schemeClr val="tx1"/>
                          </a:solidFill>
                        </a:rPr>
                        <a:t>주</a:t>
                      </a:r>
                      <a:r>
                        <a:rPr lang="en-US" altLang="ko-KR" sz="1400" i="1" u="none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400" b="0" i="1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4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ko-KR" altLang="en-US" sz="14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40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ko-KR" altLang="en-US" sz="1400" b="0" i="1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/>
                </a:tc>
              </a:tr>
            </a:tbl>
          </a:graphicData>
        </a:graphic>
      </p:graphicFrame>
      <p:sp>
        <p:nvSpPr>
          <p:cNvPr id="6" name="Google Shape;45;p4"/>
          <p:cNvSpPr txBox="1"/>
          <p:nvPr/>
        </p:nvSpPr>
        <p:spPr>
          <a:xfrm>
            <a:off x="984110" y="126483"/>
            <a:ext cx="40691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smtClean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Team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1" dirty="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45;p4"/>
          <p:cNvSpPr txBox="1"/>
          <p:nvPr/>
        </p:nvSpPr>
        <p:spPr>
          <a:xfrm>
            <a:off x="984110" y="126483"/>
            <a:ext cx="40691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smtClean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Team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362" name="Picture 2" descr="https://lh7-us.googleusercontent.com/9Ipxpb0XcFxTrAW36PPxF5C742m4eH8CFXy4Wr6DD6E5ZCTa3pZCHjvwQ9IottbEs9X9aqPKNazGT8veqTvIhOnvioPj_NtBc8iY5TFjO_DCZqrnQzbUPRZDqKjQ1wyUWKVlJpt1TgDJRAIV4aIUk2HB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299" y="4632825"/>
            <a:ext cx="2020358" cy="101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https://lh7-us.googleusercontent.com/l8el-3AsrY8GDYwtfjhnuDAjrg2TXbI-dN7tmBCXoe_EcPweMPoOKaYTuGlP1QwuDCjL3zMjxBbjfq-N6Bm-J74qHwERQkM7ZvrQB_ishHoDHfyl6QHJgTI689kNwUcJKSFumwyzv2GvpSglnzqJ4alq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51" y="4632825"/>
            <a:ext cx="1968660" cy="74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lh7-us.googleusercontent.com/wu0iV433FN_x8Oe74qLhayOhb716YKU2AZGq6wzsTJsOTnXNhlWNVqfe61U0EhGerlnjkwG0IMzGxn--gwJxwgQRuFU_0RIoXejEyZzKbraTkS7w2F3AWRH-x2_teZUFWRyGzh1Nw2dTulf-K_TSYDf0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6" y="3436205"/>
            <a:ext cx="2516716" cy="90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yunsh\Desktop\AiffelThon 발표\img\png\GC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398" y="3251144"/>
            <a:ext cx="2068591" cy="127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yunsh\Desktop\AiffelThon 발표\img\png\Pyth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71" y="1804352"/>
            <a:ext cx="1010179" cy="101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https://lh7-us.googleusercontent.com/LsThnvB3nQj1PcPp2Cw_4NPHqDUjsb3PLsaV2lYDdFpkoaYv27c6MJZF9ohA3fxgAWzzl9rrg0xkeuJ8vNXN7qIKG4j8FuEzrefKWONmV3GiZSAI7glJZn5sRZeg2jiBn9YRs33cm7XnacYCNDzduQDt=s20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20" y="4755318"/>
            <a:ext cx="2404148" cy="8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yunsh\Desktop\AiffelThon 발표\img\png\cond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77" y="3423387"/>
            <a:ext cx="1925002" cy="9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https://lh7-us.googleusercontent.com/5kaFIvmCMUjahnPbLC9Sp3iYg7BLnysxjEItQAI3IFZ_qZvoMW-h2F7U5UHm51o-BcTuqy2Qt5yJ1noQwcQbUUSGMcefmeOCpSNVcg7riU6wJRX9Xi3PMwXdRlIxqbY0o4PZoZA_4mcqY8AuBoLsrL5m=s204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702" y="2554760"/>
            <a:ext cx="2033593" cy="52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s://lh7-us.googleusercontent.com/Xb7lvhimz1h2tmwUsvkmhmTc5jbIsBngBErZxbCxcViouxnWgT7QvhMFWW0e0UfSzYSBBPlxVrjpOqX4_VnParNuMDVnDPvDKaxgRTL6xgUXNw-MCejCmhkCZrMx0l7bF1vkcFnOiTmxZTMwYxHVab1K=s204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117" y="1688049"/>
            <a:ext cx="768834" cy="88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nsh\Desktop\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93532" y="1866899"/>
            <a:ext cx="5659967" cy="320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chemeClr val="tx1"/>
                </a:solidFill>
              </a:rPr>
              <a:t>Concept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68138" y="6557964"/>
            <a:ext cx="423862" cy="303224"/>
          </a:xfrm>
          <a:prstGeom prst="rect">
            <a:avLst/>
          </a:prstGeom>
          <a:solidFill>
            <a:srgbClr val="FFC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2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10" y="126483"/>
            <a:ext cx="334659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Concept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77" name="Picture 5" descr="C:\Users\yunsh\Desktop\AiffelThon 발표\img\pngwing.com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56" y="12065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30" y="1818254"/>
            <a:ext cx="530913" cy="5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573" y="1818254"/>
            <a:ext cx="530913" cy="5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490" y="1818254"/>
            <a:ext cx="530913" cy="5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30" y="3175903"/>
            <a:ext cx="530913" cy="5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573" y="3175903"/>
            <a:ext cx="530913" cy="5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490" y="3175903"/>
            <a:ext cx="530913" cy="5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30" y="4470042"/>
            <a:ext cx="530913" cy="5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573" y="4470042"/>
            <a:ext cx="530913" cy="5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490" y="4470042"/>
            <a:ext cx="530913" cy="5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94010" y="2472654"/>
            <a:ext cx="870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MBTI : T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622571" y="2472654"/>
            <a:ext cx="870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MBTI : F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086158" y="247265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뚱이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67747" y="3842920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욕쟁이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736384" y="384292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중</a:t>
            </a:r>
            <a:r>
              <a:rPr lang="en-US" altLang="ko-KR" dirty="0" smtClean="0"/>
              <a:t>2</a:t>
            </a:r>
            <a:r>
              <a:rPr lang="ko-KR" altLang="en-US" dirty="0" smtClean="0"/>
              <a:t>병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826380" y="3842919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히키코모리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67748" y="5097467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다정함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786077" y="50974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오덕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998991" y="5097466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어르신</a:t>
            </a:r>
            <a:endParaRPr lang="ko-KR" altLang="en-US" dirty="0"/>
          </a:p>
        </p:txBody>
      </p:sp>
      <p:pic>
        <p:nvPicPr>
          <p:cNvPr id="10243" name="Picture 3" descr="C:\Users\yunsh\Desktop\AiffelThon 발표\img\png\Monit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71" y="900389"/>
            <a:ext cx="6319561" cy="631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yunsh\Desktop\AiffelThon 발표\img\png\we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881" y="4983559"/>
            <a:ext cx="403175" cy="40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nsh\Desktop\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93532" y="1866899"/>
            <a:ext cx="5659967" cy="3200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smtClean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68138" y="6557964"/>
            <a:ext cx="423862" cy="303224"/>
          </a:xfrm>
          <a:prstGeom prst="rect">
            <a:avLst/>
          </a:prstGeom>
          <a:solidFill>
            <a:srgbClr val="FFC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/>
        </p:nvSpPr>
        <p:spPr>
          <a:xfrm>
            <a:off x="17463" y="-27384"/>
            <a:ext cx="1160462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dirty="0" smtClean="0">
                <a:solidFill>
                  <a:srgbClr val="FFBD11"/>
                </a:solidFill>
                <a:latin typeface="+mj-lt"/>
                <a:ea typeface="Arial"/>
                <a:cs typeface="Arial"/>
                <a:sym typeface="Arial"/>
              </a:rPr>
              <a:t>0</a:t>
            </a:r>
            <a:r>
              <a:rPr lang="en-US" altLang="ko-KR" sz="6600" b="1" dirty="0">
                <a:solidFill>
                  <a:srgbClr val="FFBD11"/>
                </a:solidFill>
                <a:latin typeface="+mj-lt"/>
              </a:rPr>
              <a:t>3</a:t>
            </a:r>
            <a:r>
              <a:rPr lang="ko-KR" sz="4000" b="1" dirty="0" smtClean="0">
                <a:solidFill>
                  <a:srgbClr val="44556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4000" b="1" dirty="0">
              <a:solidFill>
                <a:srgbClr val="44556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84110" y="126483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000" dirty="0" smtClean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Data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6" name="Google Shape;46;p4"/>
          <p:cNvCxnSpPr>
            <a:cxnSpLocks/>
          </p:cNvCxnSpPr>
          <p:nvPr/>
        </p:nvCxnSpPr>
        <p:spPr>
          <a:xfrm flipV="1">
            <a:off x="1107936" y="526593"/>
            <a:ext cx="10827390" cy="13164"/>
          </a:xfrm>
          <a:prstGeom prst="straightConnector1">
            <a:avLst/>
          </a:prstGeom>
          <a:noFill/>
          <a:ln w="31750" cap="flat" cmpd="sng">
            <a:solidFill>
              <a:srgbClr val="FFBD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Picture 3" descr="C:\Users\yunsh\Desktop\AiffelThon 발표\img\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529" y="1612691"/>
            <a:ext cx="653472" cy="6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67552" y="1612691"/>
            <a:ext cx="4335087" cy="4250465"/>
            <a:chOff x="767552" y="1612691"/>
            <a:chExt cx="4335087" cy="4250465"/>
          </a:xfrm>
        </p:grpSpPr>
        <p:pic>
          <p:nvPicPr>
            <p:cNvPr id="8" name="Picture 3" descr="C:\Users\yunsh\Desktop\AiffelThon 발표\img\bo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92" y="1612691"/>
              <a:ext cx="653472" cy="65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yunsh\Desktop\AiffelThon 발표\img\bo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729" y="1612691"/>
              <a:ext cx="653472" cy="65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yunsh\Desktop\AiffelThon 발표\img\bo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92" y="3250991"/>
              <a:ext cx="653472" cy="65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C:\Users\yunsh\Desktop\AiffelThon 발표\img\bo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729" y="3250991"/>
              <a:ext cx="653472" cy="65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yunsh\Desktop\AiffelThon 발표\img\bo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529" y="3250991"/>
              <a:ext cx="653472" cy="65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yunsh\Desktop\AiffelThon 발표\img\bo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92" y="4838491"/>
              <a:ext cx="653472" cy="65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yunsh\Desktop\AiffelThon 발표\img\bo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729" y="4838491"/>
              <a:ext cx="653472" cy="65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C:\Users\yunsh\Desktop\AiffelThon 발표\img\bo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4529" y="4838491"/>
              <a:ext cx="653472" cy="65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767552" y="2425700"/>
              <a:ext cx="870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MBTI : T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25889" y="2425700"/>
              <a:ext cx="870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MBTI : F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89593" y="242569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뚱이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1288" y="401311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욕쟁이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39702" y="4013116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중</a:t>
              </a:r>
              <a:r>
                <a:rPr lang="en-US" altLang="ko-KR" dirty="0" smtClean="0"/>
                <a:t>2</a:t>
              </a:r>
              <a:r>
                <a:rPr lang="ko-KR" altLang="en-US" dirty="0" smtClean="0"/>
                <a:t>병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20291" y="4013115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히키코모리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1290" y="555537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다정함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9395" y="55553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오덕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03026" y="555537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어르신</a:t>
              </a:r>
              <a:endParaRPr lang="ko-KR" altLang="en-US" dirty="0"/>
            </a:p>
          </p:txBody>
        </p:sp>
      </p:grpSp>
      <p:pic>
        <p:nvPicPr>
          <p:cNvPr id="2050" name="Picture 2" descr="C:\Users\yunsh\Desktop\AiffelThon 발표\img\communic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967" y="2266162"/>
            <a:ext cx="2110935" cy="21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nsh\Desktop\AiffelThon 발표\img\np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90" y="2266163"/>
            <a:ext cx="2215501" cy="221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89564" y="467486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대화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627234" y="467486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Persona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2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1160</Words>
  <Application>Microsoft Office PowerPoint</Application>
  <PresentationFormat>사용자 지정</PresentationFormat>
  <Paragraphs>270</Paragraphs>
  <Slides>31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굴림</vt:lpstr>
      <vt:lpstr>Arial</vt:lpstr>
      <vt:lpstr>Lato Light</vt:lpstr>
      <vt:lpstr>Malgun Gothic</vt:lpstr>
      <vt:lpstr>Lato</vt:lpstr>
      <vt:lpstr>SpoqaHanSansJP-Light</vt:lpstr>
      <vt:lpstr>Arial Black</vt:lpstr>
      <vt:lpstr>Wingdings</vt:lpstr>
      <vt:lpstr>Calibri</vt:lpstr>
      <vt:lpstr>Lato Black</vt:lpstr>
      <vt:lpstr>돋움체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yunsh1008@gmail.com</cp:lastModifiedBy>
  <cp:revision>66</cp:revision>
  <dcterms:created xsi:type="dcterms:W3CDTF">2014-04-29T00:37:20Z</dcterms:created>
  <dcterms:modified xsi:type="dcterms:W3CDTF">2023-12-01T06:57:24Z</dcterms:modified>
</cp:coreProperties>
</file>